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405" autoAdjust="0"/>
  </p:normalViewPr>
  <p:slideViewPr>
    <p:cSldViewPr snapToGrid="0">
      <p:cViewPr>
        <p:scale>
          <a:sx n="44" d="100"/>
          <a:sy n="44" d="100"/>
        </p:scale>
        <p:origin x="990" y="-5430"/>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8/21/2026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14081188"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8/21/2026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548640"/>
            <a:ext cx="17520673" cy="4892789"/>
          </a:xfrm>
        </p:spPr>
        <p:txBody>
          <a:bodyPr>
            <a:normAutofit fontScale="90000"/>
          </a:bodyPr>
          <a:lstStyle/>
          <a:p>
            <a:r>
              <a:rPr lang="en-US" sz="9600" dirty="0"/>
              <a:t>Determination of Acoustic Source Distribution from a Test Rocket: Inverse Analysis Using SPL Measurements</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197297" y="10261601"/>
            <a:ext cx="17520817" cy="1984280"/>
          </a:xfrm>
        </p:spPr>
        <p:txBody>
          <a:bodyPr/>
          <a:lstStyle/>
          <a:p>
            <a:pPr>
              <a:spcBef>
                <a:spcPts val="0"/>
              </a:spcBef>
            </a:pPr>
            <a:r>
              <a:rPr lang="en-US" dirty="0"/>
              <a:t>M. J. Varady</a:t>
            </a:r>
            <a:r>
              <a:rPr lang="en-US" baseline="30000" dirty="0"/>
              <a:t>1</a:t>
            </a:r>
            <a:r>
              <a:rPr lang="en-US" dirty="0"/>
              <a:t>, L. T. Gritter</a:t>
            </a:r>
            <a:r>
              <a:rPr lang="en-US" baseline="30000" dirty="0"/>
              <a:t>1</a:t>
            </a:r>
            <a:r>
              <a:rPr lang="en-US" dirty="0"/>
              <a:t>, M. J. Casiano</a:t>
            </a:r>
            <a:r>
              <a:rPr lang="en-US" baseline="30000" dirty="0"/>
              <a:t>2</a:t>
            </a:r>
            <a:r>
              <a:rPr lang="en-US" dirty="0"/>
              <a:t>, A. R. Murdaugh</a:t>
            </a:r>
            <a:r>
              <a:rPr lang="en-US" baseline="30000" dirty="0"/>
              <a:t>2</a:t>
            </a:r>
            <a:r>
              <a:rPr lang="en-US" dirty="0"/>
              <a:t>, S. R. Fishbach</a:t>
            </a:r>
            <a:r>
              <a:rPr lang="en-US" baseline="30000" dirty="0"/>
              <a:t>2</a:t>
            </a:r>
          </a:p>
          <a:p>
            <a:pPr marL="742950" indent="-742950">
              <a:spcBef>
                <a:spcPts val="0"/>
              </a:spcBef>
              <a:buFont typeface="+mj-lt"/>
              <a:buAutoNum type="arabicPeriod"/>
            </a:pPr>
            <a:r>
              <a:rPr lang="en-US" dirty="0" err="1"/>
              <a:t>AltaSim</a:t>
            </a:r>
            <a:r>
              <a:rPr lang="en-US" dirty="0"/>
              <a:t> Technologies, LLC, Columbus, OH</a:t>
            </a:r>
          </a:p>
          <a:p>
            <a:pPr marL="742950" indent="-742950">
              <a:spcBef>
                <a:spcPts val="0"/>
              </a:spcBef>
              <a:buFont typeface="+mj-lt"/>
              <a:buAutoNum type="arabicPeriod"/>
            </a:pPr>
            <a:r>
              <a:rPr lang="en-US" dirty="0"/>
              <a:t>NASA Marshall Space Flight Center, Huntsville, AL</a:t>
            </a:r>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196911" y="21548473"/>
            <a:ext cx="16062185" cy="6856707"/>
          </a:xfrm>
        </p:spPr>
        <p:txBody>
          <a:bodyPr/>
          <a:lstStyle/>
          <a:p>
            <a:r>
              <a:rPr lang="en-US" sz="4200" dirty="0"/>
              <a:t>The acoustic source at the rocket exhaust was approximated as a distributed line source with a modified Rayleigh distribution with four adjustable parameters</a:t>
            </a:r>
            <a:r>
              <a:rPr lang="en-US" sz="4200" baseline="30000" dirty="0"/>
              <a:t>1</a:t>
            </a:r>
            <a:r>
              <a:rPr lang="en-US" sz="4200" dirty="0"/>
              <a:t>. The forward pressure acoustics problem was solved with a full FEM formulation or a hybrid FEM-BEM formulation in which FEM was used only in the immediate vicinity of the line source and BEM to propagate the solution outside of this region. Frequency-dependent impedance values were obtained from the literature for the ground</a:t>
            </a:r>
            <a:r>
              <a:rPr lang="en-US" sz="4200" baseline="30000" dirty="0"/>
              <a:t>2</a:t>
            </a:r>
            <a:r>
              <a:rPr lang="en-US" sz="4200" dirty="0"/>
              <a:t> and tree line</a:t>
            </a:r>
            <a:r>
              <a:rPr lang="en-US" sz="4200" baseline="30000" dirty="0"/>
              <a:t>3. </a:t>
            </a:r>
            <a:r>
              <a:rPr lang="en-US" sz="4200" dirty="0"/>
              <a:t>The Optimization Module was used with the COBYLA global optimization method to find the values of the line source parameters that minimized the sum of square errors between the model-predicted and experimentally measured SPL at all 18 measurement points at frequencies up to 100 Hz. </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3" y="39623894"/>
            <a:ext cx="14699580" cy="2743306"/>
          </a:xfrm>
          <a:noFill/>
        </p:spPr>
        <p:txBody>
          <a:bodyPr/>
          <a:lstStyle/>
          <a:p>
            <a:pPr marL="514350" indent="-514350">
              <a:spcBef>
                <a:spcPts val="1200"/>
              </a:spcBef>
              <a:buFont typeface="+mj-lt"/>
              <a:buAutoNum type="arabicPeriod"/>
            </a:pPr>
            <a:r>
              <a:rPr lang="en-US" sz="2800" dirty="0"/>
              <a:t>K. L. Gee, T. B. Neilsen, M. M. James, “Including source correlation and atmospheric turbulence in a ground reflection model for rocket noise”, </a:t>
            </a:r>
            <a:r>
              <a:rPr lang="en-US" sz="2800" i="1" dirty="0"/>
              <a:t>Proc. Mtgs. </a:t>
            </a:r>
            <a:r>
              <a:rPr lang="en-US" sz="2800" i="1" dirty="0" err="1"/>
              <a:t>Acoust</a:t>
            </a:r>
            <a:r>
              <a:rPr lang="en-US" sz="2800" i="1" dirty="0"/>
              <a:t>.</a:t>
            </a:r>
            <a:r>
              <a:rPr lang="en-US" sz="2800" dirty="0"/>
              <a:t> 2014, 22 (1), 040001.</a:t>
            </a:r>
          </a:p>
          <a:p>
            <a:pPr marL="514350" indent="-514350">
              <a:spcBef>
                <a:spcPts val="1200"/>
              </a:spcBef>
              <a:buFont typeface="+mj-lt"/>
              <a:buAutoNum type="arabicPeriod"/>
            </a:pPr>
            <a:r>
              <a:rPr lang="en-US" sz="2800" dirty="0"/>
              <a:t>K. Attenborough, I. Bashir, S. </a:t>
            </a:r>
            <a:r>
              <a:rPr lang="en-US" sz="2800" dirty="0" err="1"/>
              <a:t>Taherzadeh</a:t>
            </a:r>
            <a:r>
              <a:rPr lang="en-US" sz="2800" dirty="0"/>
              <a:t>, “Outdoor ground impedance models”, </a:t>
            </a:r>
            <a:r>
              <a:rPr lang="en-US" sz="2800" i="1" dirty="0"/>
              <a:t>J. </a:t>
            </a:r>
            <a:r>
              <a:rPr lang="en-US" sz="2800" i="1" dirty="0" err="1"/>
              <a:t>Acoust</a:t>
            </a:r>
            <a:r>
              <a:rPr lang="en-US" sz="2800" i="1" dirty="0"/>
              <a:t>. Soc. Am.,</a:t>
            </a:r>
            <a:r>
              <a:rPr lang="en-US" sz="2800" dirty="0"/>
              <a:t> 2011, 129 (5), pp. 2806–2819.</a:t>
            </a:r>
          </a:p>
          <a:p>
            <a:pPr marL="514350" indent="-514350">
              <a:spcBef>
                <a:spcPts val="1200"/>
              </a:spcBef>
              <a:buFont typeface="+mj-lt"/>
              <a:buAutoNum type="arabicPeriod"/>
            </a:pPr>
            <a:r>
              <a:rPr lang="en-US" sz="2800" dirty="0"/>
              <a:t>K. Attenborough, S. </a:t>
            </a:r>
            <a:r>
              <a:rPr lang="en-US" sz="2800" dirty="0" err="1"/>
              <a:t>Taherzadeh</a:t>
            </a:r>
            <a:r>
              <a:rPr lang="en-US" sz="2800" dirty="0"/>
              <a:t>, “Sound propagation through forests and tree belts. In: </a:t>
            </a:r>
            <a:r>
              <a:rPr lang="en-US" sz="2800" i="1" dirty="0"/>
              <a:t>Proceedings of the Institute of Acoustics</a:t>
            </a:r>
            <a:r>
              <a:rPr lang="en-US" sz="2800" dirty="0"/>
              <a:t>, 2016, 38(1) pp. 114–125.</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197297" y="5468637"/>
            <a:ext cx="18190045" cy="4180360"/>
          </a:xfrm>
        </p:spPr>
        <p:txBody>
          <a:bodyPr/>
          <a:lstStyle/>
          <a:p>
            <a:pPr>
              <a:spcBef>
                <a:spcPts val="2400"/>
              </a:spcBef>
            </a:pPr>
            <a:r>
              <a:rPr lang="en-US" sz="5400" dirty="0"/>
              <a:t>Accurate quantitative representation of the acoustic source from rocket exhaust enables identification of potential issues earlier in the design process</a:t>
            </a:r>
          </a:p>
          <a:p>
            <a:pPr>
              <a:spcBef>
                <a:spcPts val="2400"/>
              </a:spcBef>
            </a:pPr>
            <a:r>
              <a:rPr lang="en-US" sz="5400" dirty="0"/>
              <a:t>Sound pressure level (SPL) measurements in the vicinity of a test rocket are used in an inverse analysis to achieve this</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420931" y="14489652"/>
            <a:ext cx="13685719" cy="5315949"/>
          </a:xfrm>
        </p:spPr>
        <p:txBody>
          <a:bodyPr numCol="1"/>
          <a:lstStyle/>
          <a:p>
            <a:r>
              <a:rPr lang="en-US" sz="3800" dirty="0"/>
              <a:t>Rocket exhaust during liftoff and landing generates intense acoustic pressure loads that can threaten structural integrity, onboard components, and crew health. Accurate prediction of these loads enables more robust vehicle and infrastructure design earlier in the design cycle, but the spatial distribution of acoustic sources within the exhaust plume has not been adequately quantified. To address the current knowledge gap, an inverse methodology was developed in COMSOL Multiphysics to determine the parameters of a line source distribution using a pressure level (SPL) measurements at several locations surrounding a test rocket. </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a:xfrm>
            <a:off x="1420931" y="13419029"/>
            <a:ext cx="12942769" cy="1070623"/>
          </a:xfrm>
        </p:spPr>
        <p:txBody>
          <a:bodyPr/>
          <a:lstStyle/>
          <a:p>
            <a:r>
              <a:rPr lang="en-US" dirty="0"/>
              <a:t>Abstract</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196912" y="20450067"/>
            <a:ext cx="16062185" cy="1175382"/>
          </a:xfrm>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5681011" y="19424458"/>
            <a:ext cx="16441001" cy="570038"/>
          </a:xfrm>
        </p:spPr>
        <p:txBody>
          <a:bodyPr/>
          <a:lstStyle/>
          <a:p>
            <a:r>
              <a:rPr lang="en-US" sz="3800" dirty="0"/>
              <a:t>FIGURE 1. Flowchart of solution methodology. </a:t>
            </a:r>
          </a:p>
        </p:txBody>
      </p:sp>
      <p:pic>
        <p:nvPicPr>
          <p:cNvPr id="30" name="Picture Placeholder 29">
            <a:extLst>
              <a:ext uri="{FF2B5EF4-FFF2-40B4-BE49-F238E27FC236}">
                <a16:creationId xmlns:a16="http://schemas.microsoft.com/office/drawing/2014/main" id="{119057F1-28EB-7F77-F6F7-3047E8FBA710}"/>
              </a:ext>
            </a:extLst>
          </p:cNvPr>
          <p:cNvPicPr>
            <a:picLocks noGrp="1" noChangeAspect="1"/>
          </p:cNvPicPr>
          <p:nvPr>
            <p:ph type="pic" sz="quarter" idx="31"/>
          </p:nvPr>
        </p:nvPicPr>
        <p:blipFill>
          <a:blip r:embed="rId2">
            <a:extLst>
              <a:ext uri="{28A0092B-C50C-407E-A947-70E740481C1C}">
                <a14:useLocalDpi xmlns:a14="http://schemas.microsoft.com/office/drawing/2010/main" val="0"/>
              </a:ext>
            </a:extLst>
          </a:blip>
          <a:srcRect t="-746" b="-4064"/>
          <a:stretch>
            <a:fillRect/>
          </a:stretch>
        </p:blipFill>
        <p:spPr>
          <a:xfrm>
            <a:off x="20272769" y="39088617"/>
            <a:ext cx="12114573" cy="3385781"/>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1" y="30390345"/>
            <a:ext cx="15806575" cy="7906083"/>
          </a:xfrm>
        </p:spPr>
        <p:txBody>
          <a:bodyPr/>
          <a:lstStyle/>
          <a:p>
            <a:r>
              <a:rPr lang="en-US" sz="4200" dirty="0"/>
              <a:t>The modified Rayleigh line source distribution matched the experimental SPL measurements within a </a:t>
            </a:r>
            <a:r>
              <a:rPr lang="en-US" sz="4200" b="1" i="1" dirty="0"/>
              <a:t>total</a:t>
            </a:r>
            <a:r>
              <a:rPr lang="en-US" sz="4200" dirty="0"/>
              <a:t> error of 5.9 dB over the 18 measurement points at f = 50 Hz. In the plot, the experimental SPL values are represented inside the black circles on the same color scale as the model results to facilitate visual assessment of the fit.</a:t>
            </a:r>
          </a:p>
          <a:p>
            <a:r>
              <a:rPr lang="en-US" sz="4200" dirty="0"/>
              <a:t>Future work may include using the optimization framework developed here to explore alternative functional forms of the source distribution, sensitivity to model inputs (e.g., ground and tree-line impedances), and improved sensor placement in the experiments. For example, the error introduced by uncertainty in the model representation of ground contour and impedance may be minimized by placing the sensors at a higher elevation.</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a:xfrm>
            <a:off x="1196911" y="29177737"/>
            <a:ext cx="15362501" cy="1303795"/>
          </a:xfrm>
        </p:spPr>
        <p:txBody>
          <a:bodyPr/>
          <a:lstStyle/>
          <a:p>
            <a:r>
              <a:rPr lang="en-US" dirty="0"/>
              <a:t>Results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259096" y="37238470"/>
            <a:ext cx="15149209" cy="1057958"/>
          </a:xfrm>
        </p:spPr>
        <p:txBody>
          <a:bodyPr/>
          <a:lstStyle/>
          <a:p>
            <a:r>
              <a:rPr lang="en-US" sz="3800" dirty="0"/>
              <a:t>FIGURE 3. Sound pressure level for </a:t>
            </a:r>
            <a:r>
              <a:rPr lang="en-US" sz="3800" i="1" dirty="0"/>
              <a:t>f</a:t>
            </a:r>
            <a:r>
              <a:rPr lang="en-US" sz="3800" dirty="0"/>
              <a:t> = 50 Hz at optimized source parameter values. Color inside circles represents the experimentally measured SPL</a:t>
            </a:r>
          </a:p>
        </p:txBody>
      </p:sp>
      <p:pic>
        <p:nvPicPr>
          <p:cNvPr id="27" name="Picture Placeholder 26">
            <a:extLst>
              <a:ext uri="{FF2B5EF4-FFF2-40B4-BE49-F238E27FC236}">
                <a16:creationId xmlns:a16="http://schemas.microsoft.com/office/drawing/2014/main" id="{56218B27-353E-1AC2-B750-8E8D5B3E09CE}"/>
              </a:ext>
            </a:extLst>
          </p:cNvPr>
          <p:cNvPicPr>
            <a:picLocks noGrp="1" noChangeAspect="1"/>
          </p:cNvPicPr>
          <p:nvPr>
            <p:ph type="pic" sz="quarter" idx="11"/>
          </p:nvPr>
        </p:nvPicPr>
        <p:blipFill rotWithShape="1">
          <a:blip r:embed="rId3" cstate="print">
            <a:extLst>
              <a:ext uri="{28A0092B-C50C-407E-A947-70E740481C1C}">
                <a14:useLocalDpi xmlns:a14="http://schemas.microsoft.com/office/drawing/2010/main" val="0"/>
              </a:ext>
            </a:extLst>
          </a:blip>
          <a:srcRect l="3166" r="3166"/>
          <a:stretch>
            <a:fillRect/>
          </a:stretch>
        </p:blipFill>
        <p:spPr bwMode="auto">
          <a:prstGeom prst="rect">
            <a:avLst/>
          </a:prstGeom>
          <a:noFill/>
          <a:ln>
            <a:noFill/>
          </a:ln>
          <a:extLst>
            <a:ext uri="{53640926-AAD7-44D8-BBD7-CCE9431645EC}">
              <a14:shadowObscured xmlns:a14="http://schemas.microsoft.com/office/drawing/2010/main"/>
            </a:ext>
          </a:extLst>
        </p:spPr>
      </p:pic>
      <p:pic>
        <p:nvPicPr>
          <p:cNvPr id="65" name="Picture Placeholder 64">
            <a:extLst>
              <a:ext uri="{FF2B5EF4-FFF2-40B4-BE49-F238E27FC236}">
                <a16:creationId xmlns:a16="http://schemas.microsoft.com/office/drawing/2014/main" id="{6EBB4BE5-08B0-A8DB-C073-A9DD2FAA8674}"/>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2394" t="8875" r="9881" b="2161"/>
          <a:stretch>
            <a:fillRect/>
          </a:stretch>
        </p:blipFill>
        <p:spPr>
          <a:xfrm>
            <a:off x="17580276" y="29212685"/>
            <a:ext cx="13962520" cy="7964387"/>
          </a:xfrm>
          <a:prstGeom prst="rect">
            <a:avLst/>
          </a:prstGeom>
        </p:spPr>
      </p:pic>
      <p:pic>
        <p:nvPicPr>
          <p:cNvPr id="13" name="Picture 12">
            <a:extLst>
              <a:ext uri="{FF2B5EF4-FFF2-40B4-BE49-F238E27FC236}">
                <a16:creationId xmlns:a16="http://schemas.microsoft.com/office/drawing/2014/main" id="{44E29056-F315-264C-F266-7AF170D8107B}"/>
              </a:ext>
            </a:extLst>
          </p:cNvPr>
          <p:cNvPicPr>
            <a:picLocks noChangeAspect="1"/>
          </p:cNvPicPr>
          <p:nvPr/>
        </p:nvPicPr>
        <p:blipFill>
          <a:blip r:embed="rId5">
            <a:extLst>
              <a:ext uri="{28A0092B-C50C-407E-A947-70E740481C1C}">
                <a14:useLocalDpi xmlns:a14="http://schemas.microsoft.com/office/drawing/2010/main" val="0"/>
              </a:ext>
            </a:extLst>
          </a:blip>
          <a:srcRect r="34065" b="57396"/>
          <a:stretch>
            <a:fillRect/>
          </a:stretch>
        </p:blipFill>
        <p:spPr>
          <a:xfrm>
            <a:off x="15415682" y="13157664"/>
            <a:ext cx="16971660" cy="6168461"/>
          </a:xfrm>
          <a:prstGeom prst="rect">
            <a:avLst/>
          </a:prstGeom>
        </p:spPr>
      </p:pic>
      <p:sp>
        <p:nvSpPr>
          <p:cNvPr id="21" name="Text Placeholder 11">
            <a:extLst>
              <a:ext uri="{FF2B5EF4-FFF2-40B4-BE49-F238E27FC236}">
                <a16:creationId xmlns:a16="http://schemas.microsoft.com/office/drawing/2014/main" id="{FBEC482B-186E-05E1-3A4A-6AFD85C7DFBD}"/>
              </a:ext>
            </a:extLst>
          </p:cNvPr>
          <p:cNvSpPr txBox="1">
            <a:spLocks/>
          </p:cNvSpPr>
          <p:nvPr/>
        </p:nvSpPr>
        <p:spPr>
          <a:xfrm>
            <a:off x="17584279" y="27592774"/>
            <a:ext cx="13962521" cy="570038"/>
          </a:xfrm>
          <a:prstGeom prst="rect">
            <a:avLst/>
          </a:prstGeom>
        </p:spPr>
        <p:txBody>
          <a:bodyPr vert="horz" lIns="91440" tIns="45720" rIns="91440" bIns="45720" rtlCol="0">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3800" dirty="0"/>
              <a:t>FIGURE 2. Model Geometry showing test device, line source, and measurement locations</a:t>
            </a:r>
          </a:p>
        </p:txBody>
      </p:sp>
      <p:pic>
        <p:nvPicPr>
          <p:cNvPr id="25" name="Picture Placeholder 24">
            <a:extLst>
              <a:ext uri="{FF2B5EF4-FFF2-40B4-BE49-F238E27FC236}">
                <a16:creationId xmlns:a16="http://schemas.microsoft.com/office/drawing/2014/main" id="{F566A294-7A25-C86D-B2F1-F94A466B9597}"/>
              </a:ext>
            </a:extLst>
          </p:cNvPr>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l="4516" t="19791" r="43515" b="20181"/>
          <a:stretch>
            <a:fillRect/>
          </a:stretch>
        </p:blipFill>
        <p:spPr>
          <a:xfrm>
            <a:off x="18450738" y="20612424"/>
            <a:ext cx="10901546" cy="7083089"/>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6542</TotalTime>
  <Words>630</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Determination of Acoustic Source Distribution from a Test Rocket: Inverse Analysis Using SPL Measurements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Mark Varady</cp:lastModifiedBy>
  <cp:revision>125</cp:revision>
  <cp:lastPrinted>2023-01-06T15:48:30Z</cp:lastPrinted>
  <dcterms:created xsi:type="dcterms:W3CDTF">2023-01-03T14:57:49Z</dcterms:created>
  <dcterms:modified xsi:type="dcterms:W3CDTF">2026-08-21T16:05:01Z</dcterms:modified>
</cp:coreProperties>
</file>