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6" r:id="rId2"/>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6"/>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31" autoAdjust="0"/>
    <p:restoredTop sz="96294" autoAdjust="0"/>
  </p:normalViewPr>
  <p:slideViewPr>
    <p:cSldViewPr snapToGrid="0">
      <p:cViewPr>
        <p:scale>
          <a:sx n="27" d="100"/>
          <a:sy n="27" d="100"/>
        </p:scale>
        <p:origin x="2976" y="22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8/27/26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8/27/26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A63C1-511F-2144-B9E0-6E94DEFDFD9E}"/>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CBC762FE-7CE6-3EC9-25C9-D9C38A09E5F6}"/>
              </a:ext>
            </a:extLst>
          </p:cNvPr>
          <p:cNvPicPr>
            <a:picLocks noChangeAspect="1"/>
          </p:cNvPicPr>
          <p:nvPr/>
        </p:nvPicPr>
        <p:blipFill>
          <a:blip r:embed="rId2"/>
          <a:stretch>
            <a:fillRect/>
          </a:stretch>
        </p:blipFill>
        <p:spPr>
          <a:xfrm>
            <a:off x="16668777" y="29092459"/>
            <a:ext cx="15101562" cy="8410995"/>
          </a:xfrm>
          <a:prstGeom prst="rect">
            <a:avLst/>
          </a:prstGeom>
        </p:spPr>
      </p:pic>
      <p:sp>
        <p:nvSpPr>
          <p:cNvPr id="2" name="Title 1">
            <a:extLst>
              <a:ext uri="{FF2B5EF4-FFF2-40B4-BE49-F238E27FC236}">
                <a16:creationId xmlns:a16="http://schemas.microsoft.com/office/drawing/2014/main" id="{ADB4AF5F-4430-F9FF-2A0E-7F351190259A}"/>
              </a:ext>
            </a:extLst>
          </p:cNvPr>
          <p:cNvSpPr>
            <a:spLocks noGrp="1"/>
          </p:cNvSpPr>
          <p:nvPr>
            <p:ph type="title"/>
          </p:nvPr>
        </p:nvSpPr>
        <p:spPr>
          <a:xfrm>
            <a:off x="15797616" y="926675"/>
            <a:ext cx="17520673" cy="3907429"/>
          </a:xfrm>
        </p:spPr>
        <p:txBody>
          <a:bodyPr/>
          <a:lstStyle/>
          <a:p>
            <a:r>
              <a:rPr lang="en-US" dirty="0"/>
              <a:t>Analysis of Combined Electric and Acoustic Fish Deterrents</a:t>
            </a:r>
          </a:p>
        </p:txBody>
      </p:sp>
      <p:sp>
        <p:nvSpPr>
          <p:cNvPr id="3" name="Content Placeholder 2">
            <a:extLst>
              <a:ext uri="{FF2B5EF4-FFF2-40B4-BE49-F238E27FC236}">
                <a16:creationId xmlns:a16="http://schemas.microsoft.com/office/drawing/2014/main" id="{3A966043-7C5A-74F1-E9D5-83FF02D51568}"/>
              </a:ext>
            </a:extLst>
          </p:cNvPr>
          <p:cNvSpPr>
            <a:spLocks noGrp="1"/>
          </p:cNvSpPr>
          <p:nvPr>
            <p:ph sz="quarter" idx="10"/>
          </p:nvPr>
        </p:nvSpPr>
        <p:spPr>
          <a:xfrm>
            <a:off x="15683125" y="8878254"/>
            <a:ext cx="17520817" cy="3907428"/>
          </a:xfrm>
        </p:spPr>
        <p:txBody>
          <a:bodyPr/>
          <a:lstStyle/>
          <a:p>
            <a:r>
              <a:rPr lang="en-US" dirty="0"/>
              <a:t>Nathanael J. Frisch</a:t>
            </a:r>
            <a:r>
              <a:rPr lang="en-US" baseline="30000" dirty="0"/>
              <a:t>1,2</a:t>
            </a:r>
            <a:r>
              <a:rPr lang="en-US" dirty="0"/>
              <a:t>, Caylin A. Hartshorn</a:t>
            </a:r>
            <a:r>
              <a:rPr lang="en-US" baseline="30000" dirty="0"/>
              <a:t>1,2</a:t>
            </a:r>
            <a:r>
              <a:rPr lang="en-US" dirty="0"/>
              <a:t>, Aaron C. Urbanczyk</a:t>
            </a:r>
            <a:r>
              <a:rPr lang="en-US" baseline="30000" dirty="0"/>
              <a:t>1,3</a:t>
            </a:r>
            <a:r>
              <a:rPr lang="en-US" dirty="0"/>
              <a:t>, William T. Slack</a:t>
            </a:r>
            <a:r>
              <a:rPr lang="en-US" baseline="30000" dirty="0"/>
              <a:t>1,3</a:t>
            </a:r>
            <a:r>
              <a:rPr lang="en-US" dirty="0"/>
              <a:t>, Christa M. Woodley</a:t>
            </a:r>
            <a:r>
              <a:rPr lang="en-US" baseline="30000" dirty="0"/>
              <a:t>1,3</a:t>
            </a:r>
            <a:br>
              <a:rPr lang="en-US" baseline="30000" dirty="0"/>
            </a:br>
            <a:r>
              <a:rPr lang="en-US" dirty="0"/>
              <a:t>1. U.S. Army Corps of Engineers, Engineer Research and Development Center  </a:t>
            </a:r>
            <a:br>
              <a:rPr lang="en-US" dirty="0"/>
            </a:br>
            <a:r>
              <a:rPr lang="en-US" dirty="0"/>
              <a:t>2. Cold Regions Research and Engineering Laboratory, Hanover, NH, USA </a:t>
            </a:r>
            <a:br>
              <a:rPr lang="en-US" dirty="0"/>
            </a:br>
            <a:r>
              <a:rPr lang="en-US" dirty="0"/>
              <a:t>3. Environmental Laboratory,  Vicksburg, MS, USA</a:t>
            </a:r>
          </a:p>
        </p:txBody>
      </p:sp>
      <p:sp>
        <p:nvSpPr>
          <p:cNvPr id="6" name="Text Placeholder 5">
            <a:extLst>
              <a:ext uri="{FF2B5EF4-FFF2-40B4-BE49-F238E27FC236}">
                <a16:creationId xmlns:a16="http://schemas.microsoft.com/office/drawing/2014/main" id="{E1A1BF64-CDBE-B0EA-F427-A96594E5BE08}"/>
              </a:ext>
            </a:extLst>
          </p:cNvPr>
          <p:cNvSpPr>
            <a:spLocks noGrp="1"/>
          </p:cNvSpPr>
          <p:nvPr>
            <p:ph type="body" sz="quarter" idx="23"/>
          </p:nvPr>
        </p:nvSpPr>
        <p:spPr>
          <a:xfrm>
            <a:off x="15655928" y="21856335"/>
            <a:ext cx="16062185" cy="6856707"/>
          </a:xfrm>
        </p:spPr>
        <p:txBody>
          <a:bodyPr/>
          <a:lstStyle/>
          <a:p>
            <a:r>
              <a:rPr lang="en-US" dirty="0"/>
              <a:t>Because this is the first-of-its-kind system, we need a fundamental understanding of how the two technologies combine to affect fish and how they can be operated together effectively. To develop this understanding, we are constructing a scaled fish flume with both deterrent systems. We used COMSOL to predict the drivers of fish deterrence (the electric and acoustic fields) within this single domain. </a:t>
            </a:r>
            <a:r>
              <a:rPr lang="en-US" i="1" dirty="0"/>
              <a:t>The Electric Currents </a:t>
            </a:r>
            <a:r>
              <a:rPr lang="en-US" dirty="0"/>
              <a:t>physics interface was chosen to model the EDS, and the </a:t>
            </a:r>
            <a:r>
              <a:rPr lang="en-US" i="1" dirty="0"/>
              <a:t>Pressure Acoustics, Frequency Domain </a:t>
            </a:r>
            <a:r>
              <a:rPr lang="en-US" dirty="0"/>
              <a:t>physics interface was chosen to model the </a:t>
            </a:r>
            <a:r>
              <a:rPr lang="en-US" dirty="0" err="1"/>
              <a:t>uADS</a:t>
            </a:r>
            <a:r>
              <a:rPr lang="en-US" dirty="0"/>
              <a:t>. We developed a theoretical framework to directly compare laboratory measurements to COMSOL predictions. Our comparison is limited to the electric field, while the simulation results include both acoustic and electric fields.</a:t>
            </a:r>
          </a:p>
        </p:txBody>
      </p:sp>
      <p:sp>
        <p:nvSpPr>
          <p:cNvPr id="7" name="Text Placeholder 6">
            <a:extLst>
              <a:ext uri="{FF2B5EF4-FFF2-40B4-BE49-F238E27FC236}">
                <a16:creationId xmlns:a16="http://schemas.microsoft.com/office/drawing/2014/main" id="{EF75124E-2797-166E-6318-62D4F3FEF8AC}"/>
              </a:ext>
            </a:extLst>
          </p:cNvPr>
          <p:cNvSpPr>
            <a:spLocks noGrp="1"/>
          </p:cNvSpPr>
          <p:nvPr>
            <p:ph type="body" sz="quarter" idx="24"/>
          </p:nvPr>
        </p:nvSpPr>
        <p:spPr/>
        <p:txBody>
          <a:bodyPr/>
          <a:lstStyle/>
          <a:p>
            <a:pPr marL="514350" indent="-514350">
              <a:buAutoNum type="arabicPeriod"/>
            </a:pPr>
            <a:r>
              <a:rPr lang="en-US" dirty="0"/>
              <a:t>T. B. Lauber et al., “The effects of aquatic invasive species on recreational fishing participation and value in the Great Lakes: Possible future scenarios”, 2020</a:t>
            </a:r>
          </a:p>
          <a:p>
            <a:pPr marL="514350" indent="-514350">
              <a:buAutoNum type="arabicPeriod"/>
            </a:pPr>
            <a:r>
              <a:rPr lang="en-US" dirty="0"/>
              <a:t>Will County, Illinois, “GLMRIS-BR: Main Report”, 2018</a:t>
            </a:r>
          </a:p>
        </p:txBody>
      </p:sp>
      <p:sp>
        <p:nvSpPr>
          <p:cNvPr id="8" name="Content Placeholder 7">
            <a:extLst>
              <a:ext uri="{FF2B5EF4-FFF2-40B4-BE49-F238E27FC236}">
                <a16:creationId xmlns:a16="http://schemas.microsoft.com/office/drawing/2014/main" id="{67E73128-BD58-AE6D-B984-53AA3FE30335}"/>
              </a:ext>
            </a:extLst>
          </p:cNvPr>
          <p:cNvSpPr>
            <a:spLocks noGrp="1"/>
          </p:cNvSpPr>
          <p:nvPr>
            <p:ph sz="quarter" idx="26"/>
          </p:nvPr>
        </p:nvSpPr>
        <p:spPr>
          <a:xfrm>
            <a:off x="15655929" y="4944283"/>
            <a:ext cx="16911217" cy="4180360"/>
          </a:xfrm>
        </p:spPr>
        <p:txBody>
          <a:bodyPr/>
          <a:lstStyle/>
          <a:p>
            <a:r>
              <a:rPr lang="en-US" dirty="0"/>
              <a:t>This work investigates the incorporation of electric and acoustic sources within a single domain using COMSOL Multiphysics® simulations and laboratory experiments.</a:t>
            </a:r>
          </a:p>
        </p:txBody>
      </p:sp>
      <p:sp>
        <p:nvSpPr>
          <p:cNvPr id="5" name="Text Placeholder 4">
            <a:extLst>
              <a:ext uri="{FF2B5EF4-FFF2-40B4-BE49-F238E27FC236}">
                <a16:creationId xmlns:a16="http://schemas.microsoft.com/office/drawing/2014/main" id="{241CB3F7-5170-247B-54CE-105BE5D075BB}"/>
              </a:ext>
            </a:extLst>
          </p:cNvPr>
          <p:cNvSpPr>
            <a:spLocks noGrp="1"/>
          </p:cNvSpPr>
          <p:nvPr>
            <p:ph type="body" sz="quarter" idx="18"/>
          </p:nvPr>
        </p:nvSpPr>
        <p:spPr/>
        <p:txBody>
          <a:bodyPr/>
          <a:lstStyle/>
          <a:p>
            <a:r>
              <a:rPr lang="en-US" sz="4050" dirty="0"/>
              <a:t>The rapid spread of aquatic invasive species (AIS) can cause substantial ecological and economic damage (Ref. 1). To limit the spread of AIS while still allowing for navigation, managers rely on nonstructural deterrents (NSDs). Two are of particular interest to this research: electric deterrent systems (EDSs) and underwater acoustic deterrent systems (</a:t>
            </a:r>
            <a:r>
              <a:rPr lang="en-US" sz="4050" dirty="0" err="1"/>
              <a:t>uADSs</a:t>
            </a:r>
            <a:r>
              <a:rPr lang="en-US" sz="4050" dirty="0"/>
              <a:t>). While </a:t>
            </a:r>
            <a:r>
              <a:rPr lang="en-US" sz="4050" dirty="0" err="1"/>
              <a:t>uADS</a:t>
            </a:r>
            <a:r>
              <a:rPr lang="en-US" sz="4050" dirty="0"/>
              <a:t> has undergone less field validation, it offers substantial potential for deterring AIS while avoiding several of the key limitations associated with EDS. These considerations are reflected in ongoing USACE efforts, including, among others, the Brandon Road </a:t>
            </a:r>
            <a:r>
              <a:rPr lang="en-US" sz="4050" dirty="0" err="1"/>
              <a:t>Interbasin</a:t>
            </a:r>
            <a:r>
              <a:rPr lang="en-US" sz="4050" dirty="0"/>
              <a:t> Project, where </a:t>
            </a:r>
            <a:r>
              <a:rPr lang="en-US" sz="4050" dirty="0" err="1"/>
              <a:t>uADS</a:t>
            </a:r>
            <a:r>
              <a:rPr lang="en-US" sz="4050" dirty="0"/>
              <a:t> and EDS are planned for deployment in close proximity as complementary deterrent technologies (Ref. 2). An Electrical–Underwater Acoustic Deterrent System (EuADS) has no known prior deployment and is therefore an undertaking without precedent. Our research is seeking to answer: How can electric and acoustic deterrents be used in tandem to capitalize on the strengths of each?</a:t>
            </a:r>
          </a:p>
        </p:txBody>
      </p:sp>
      <p:sp>
        <p:nvSpPr>
          <p:cNvPr id="9" name="Text Placeholder 8">
            <a:extLst>
              <a:ext uri="{FF2B5EF4-FFF2-40B4-BE49-F238E27FC236}">
                <a16:creationId xmlns:a16="http://schemas.microsoft.com/office/drawing/2014/main" id="{622408D2-247D-3196-D301-C3F68D746E19}"/>
              </a:ext>
            </a:extLst>
          </p:cNvPr>
          <p:cNvSpPr>
            <a:spLocks noGrp="1"/>
          </p:cNvSpPr>
          <p:nvPr>
            <p:ph type="body" sz="quarter" idx="27"/>
          </p:nvPr>
        </p:nvSpPr>
        <p:spPr/>
        <p:txBody>
          <a:bodyPr/>
          <a:lstStyle/>
          <a:p>
            <a:r>
              <a:rPr lang="en-US" dirty="0"/>
              <a:t>Introduction &amp; Goals</a:t>
            </a:r>
          </a:p>
        </p:txBody>
      </p:sp>
      <p:sp>
        <p:nvSpPr>
          <p:cNvPr id="10" name="Text Placeholder 9">
            <a:extLst>
              <a:ext uri="{FF2B5EF4-FFF2-40B4-BE49-F238E27FC236}">
                <a16:creationId xmlns:a16="http://schemas.microsoft.com/office/drawing/2014/main" id="{EEA4295B-E855-8063-B6A3-324F2CFF3A7E}"/>
              </a:ext>
            </a:extLst>
          </p:cNvPr>
          <p:cNvSpPr>
            <a:spLocks noGrp="1"/>
          </p:cNvSpPr>
          <p:nvPr>
            <p:ph type="body" sz="quarter" idx="28"/>
          </p:nvPr>
        </p:nvSpPr>
        <p:spPr/>
        <p:txBody>
          <a:bodyPr/>
          <a:lstStyle/>
          <a:p>
            <a:r>
              <a:rPr lang="en-US" dirty="0"/>
              <a:t>Methodology</a:t>
            </a:r>
          </a:p>
        </p:txBody>
      </p:sp>
      <p:pic>
        <p:nvPicPr>
          <p:cNvPr id="47" name="Picture Placeholder 46">
            <a:extLst>
              <a:ext uri="{FF2B5EF4-FFF2-40B4-BE49-F238E27FC236}">
                <a16:creationId xmlns:a16="http://schemas.microsoft.com/office/drawing/2014/main" id="{64D8A0F6-627E-8EBD-21D0-C5812D5F3F2F}"/>
              </a:ext>
            </a:extLst>
          </p:cNvPr>
          <p:cNvPicPr>
            <a:picLocks noGrp="1" noChangeAspect="1"/>
          </p:cNvPicPr>
          <p:nvPr>
            <p:ph type="pic" sz="quarter" idx="29"/>
          </p:nvPr>
        </p:nvPicPr>
        <p:blipFill>
          <a:blip r:embed="rId3"/>
          <a:srcRect l="239" t="7812" r="-239" b="13692"/>
          <a:stretch>
            <a:fillRect/>
          </a:stretch>
        </p:blipFill>
        <p:spPr>
          <a:xfrm>
            <a:off x="1196912" y="20360446"/>
            <a:ext cx="13710909" cy="8073905"/>
          </a:xfrm>
          <a:prstGeom prst="rect">
            <a:avLst/>
          </a:prstGeom>
        </p:spPr>
      </p:pic>
      <p:sp>
        <p:nvSpPr>
          <p:cNvPr id="12" name="Text Placeholder 11">
            <a:extLst>
              <a:ext uri="{FF2B5EF4-FFF2-40B4-BE49-F238E27FC236}">
                <a16:creationId xmlns:a16="http://schemas.microsoft.com/office/drawing/2014/main" id="{AB5D0DDD-AB40-F0DC-7878-1276134F9A77}"/>
              </a:ext>
            </a:extLst>
          </p:cNvPr>
          <p:cNvSpPr>
            <a:spLocks noGrp="1"/>
          </p:cNvSpPr>
          <p:nvPr>
            <p:ph type="body" sz="quarter" idx="30"/>
          </p:nvPr>
        </p:nvSpPr>
        <p:spPr>
          <a:xfrm>
            <a:off x="1164150" y="28544531"/>
            <a:ext cx="13776431" cy="470693"/>
          </a:xfrm>
        </p:spPr>
        <p:txBody>
          <a:bodyPr/>
          <a:lstStyle/>
          <a:p>
            <a:r>
              <a:rPr lang="en-US" sz="2400" dirty="0"/>
              <a:t>FIGURE 1. Array of triaxial receivers installed in the fish flume, centered between two electrodes.</a:t>
            </a:r>
          </a:p>
          <a:p>
            <a:endParaRPr lang="en-US" sz="2400" dirty="0"/>
          </a:p>
        </p:txBody>
      </p:sp>
      <p:sp>
        <p:nvSpPr>
          <p:cNvPr id="14" name="Text Placeholder 13">
            <a:extLst>
              <a:ext uri="{FF2B5EF4-FFF2-40B4-BE49-F238E27FC236}">
                <a16:creationId xmlns:a16="http://schemas.microsoft.com/office/drawing/2014/main" id="{10CDB593-0A72-9BFF-A88F-AC5E8384E681}"/>
              </a:ext>
            </a:extLst>
          </p:cNvPr>
          <p:cNvSpPr>
            <a:spLocks noGrp="1"/>
          </p:cNvSpPr>
          <p:nvPr>
            <p:ph type="body" sz="quarter" idx="32"/>
          </p:nvPr>
        </p:nvSpPr>
        <p:spPr/>
        <p:txBody>
          <a:bodyPr/>
          <a:lstStyle/>
          <a:p>
            <a:r>
              <a:rPr lang="en-US" dirty="0"/>
              <a:t>After postprocessing the measured data, we used the COMSOL API, wrapped by the </a:t>
            </a:r>
            <a:r>
              <a:rPr lang="en-US" dirty="0" err="1"/>
              <a:t>MPh</a:t>
            </a:r>
            <a:r>
              <a:rPr lang="en-US" dirty="0"/>
              <a:t> Python library, to evaluate the results dataset. We mapped the physical locations to the COMSOL domain, then evaluated the voltage at points approximately +1 in. and −1 in. from those locations, corresponding to the voltage difference physically measured with the receivers. The resulting comparison is shown in Figure 2. Though there is an asymmetry of the measured data around the center point of the electrode, the electric-field mapping shows an agreement in peak location, peak magnitude, and electric-field shape with the COMSOL model.</a:t>
            </a:r>
          </a:p>
        </p:txBody>
      </p:sp>
      <p:sp>
        <p:nvSpPr>
          <p:cNvPr id="15" name="Text Placeholder 14">
            <a:extLst>
              <a:ext uri="{FF2B5EF4-FFF2-40B4-BE49-F238E27FC236}">
                <a16:creationId xmlns:a16="http://schemas.microsoft.com/office/drawing/2014/main" id="{9AE53669-9BFA-C761-932B-A8AD588A52B1}"/>
              </a:ext>
            </a:extLst>
          </p:cNvPr>
          <p:cNvSpPr>
            <a:spLocks noGrp="1"/>
          </p:cNvSpPr>
          <p:nvPr>
            <p:ph type="body" sz="quarter" idx="33"/>
          </p:nvPr>
        </p:nvSpPr>
        <p:spPr/>
        <p:txBody>
          <a:bodyPr/>
          <a:lstStyle/>
          <a:p>
            <a:r>
              <a:rPr lang="en-US" dirty="0"/>
              <a:t>Results</a:t>
            </a:r>
          </a:p>
        </p:txBody>
      </p:sp>
      <p:sp>
        <p:nvSpPr>
          <p:cNvPr id="17" name="Text Placeholder 16">
            <a:extLst>
              <a:ext uri="{FF2B5EF4-FFF2-40B4-BE49-F238E27FC236}">
                <a16:creationId xmlns:a16="http://schemas.microsoft.com/office/drawing/2014/main" id="{B1A77E34-3AE8-4F42-0A72-F35250C2B813}"/>
              </a:ext>
            </a:extLst>
          </p:cNvPr>
          <p:cNvSpPr>
            <a:spLocks noGrp="1"/>
          </p:cNvSpPr>
          <p:nvPr>
            <p:ph type="body" sz="quarter" idx="35"/>
          </p:nvPr>
        </p:nvSpPr>
        <p:spPr>
          <a:xfrm>
            <a:off x="16740400" y="37503454"/>
            <a:ext cx="14977714" cy="1468347"/>
          </a:xfrm>
        </p:spPr>
        <p:txBody>
          <a:bodyPr/>
          <a:lstStyle/>
          <a:p>
            <a:r>
              <a:rPr lang="en-US" sz="2400" dirty="0"/>
              <a:t>FIGURE 2. Comparison of the simulated data to the data collected in the physical fish flume. The voltage gradient is computed across 2 in., corresponding to the probe size.</a:t>
            </a:r>
          </a:p>
        </p:txBody>
      </p:sp>
      <p:pic>
        <p:nvPicPr>
          <p:cNvPr id="25" name="Picture Placeholder 24">
            <a:extLst>
              <a:ext uri="{FF2B5EF4-FFF2-40B4-BE49-F238E27FC236}">
                <a16:creationId xmlns:a16="http://schemas.microsoft.com/office/drawing/2014/main" id="{6CA04246-7E30-9BB7-93D7-BD2E42659238}"/>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2406" t="4615" b="21170"/>
          <a:stretch>
            <a:fillRect/>
          </a:stretch>
        </p:blipFill>
        <p:spPr>
          <a:xfrm>
            <a:off x="101600" y="-2676388"/>
            <a:ext cx="16076319" cy="15375433"/>
          </a:xfrm>
          <a:prstGeom prst="rect">
            <a:avLst/>
          </a:prstGeom>
        </p:spPr>
      </p:pic>
      <p:pic>
        <p:nvPicPr>
          <p:cNvPr id="38" name="Picture 37">
            <a:extLst>
              <a:ext uri="{FF2B5EF4-FFF2-40B4-BE49-F238E27FC236}">
                <a16:creationId xmlns:a16="http://schemas.microsoft.com/office/drawing/2014/main" id="{D07C1DC3-CA49-4AB6-943D-DF27DECBA4FE}"/>
              </a:ext>
            </a:extLst>
          </p:cNvPr>
          <p:cNvPicPr>
            <a:picLocks noChangeAspect="1"/>
          </p:cNvPicPr>
          <p:nvPr/>
        </p:nvPicPr>
        <p:blipFill>
          <a:blip r:embed="rId5"/>
          <a:stretch>
            <a:fillRect/>
          </a:stretch>
        </p:blipFill>
        <p:spPr>
          <a:xfrm>
            <a:off x="24587199" y="39600533"/>
            <a:ext cx="3513933" cy="2404502"/>
          </a:xfrm>
          <a:prstGeom prst="rect">
            <a:avLst/>
          </a:prstGeom>
        </p:spPr>
      </p:pic>
      <p:pic>
        <p:nvPicPr>
          <p:cNvPr id="40" name="Picture 39">
            <a:extLst>
              <a:ext uri="{FF2B5EF4-FFF2-40B4-BE49-F238E27FC236}">
                <a16:creationId xmlns:a16="http://schemas.microsoft.com/office/drawing/2014/main" id="{9499F099-A71A-5A0E-3530-E0691AE4C51E}"/>
              </a:ext>
            </a:extLst>
          </p:cNvPr>
          <p:cNvPicPr>
            <a:picLocks noChangeAspect="1"/>
          </p:cNvPicPr>
          <p:nvPr/>
        </p:nvPicPr>
        <p:blipFill>
          <a:blip r:embed="rId6"/>
          <a:stretch>
            <a:fillRect/>
          </a:stretch>
        </p:blipFill>
        <p:spPr>
          <a:xfrm>
            <a:off x="28598579" y="39241405"/>
            <a:ext cx="2892623" cy="2892623"/>
          </a:xfrm>
          <a:prstGeom prst="rect">
            <a:avLst/>
          </a:prstGeom>
        </p:spPr>
      </p:pic>
      <p:pic>
        <p:nvPicPr>
          <p:cNvPr id="45" name="Picture 44">
            <a:extLst>
              <a:ext uri="{FF2B5EF4-FFF2-40B4-BE49-F238E27FC236}">
                <a16:creationId xmlns:a16="http://schemas.microsoft.com/office/drawing/2014/main" id="{93E9F594-5BB9-03F2-8BFB-10121BC81D05}"/>
              </a:ext>
            </a:extLst>
          </p:cNvPr>
          <p:cNvPicPr>
            <a:picLocks noChangeAspect="1"/>
          </p:cNvPicPr>
          <p:nvPr/>
        </p:nvPicPr>
        <p:blipFill>
          <a:blip r:embed="rId7"/>
          <a:stretch>
            <a:fillRect/>
          </a:stretch>
        </p:blipFill>
        <p:spPr>
          <a:xfrm>
            <a:off x="21011288" y="39350379"/>
            <a:ext cx="2122348" cy="2634639"/>
          </a:xfrm>
          <a:prstGeom prst="rect">
            <a:avLst/>
          </a:prstGeom>
        </p:spPr>
      </p:pic>
    </p:spTree>
    <p:extLst>
      <p:ext uri="{BB962C8B-B14F-4D97-AF65-F5344CB8AC3E}">
        <p14:creationId xmlns:p14="http://schemas.microsoft.com/office/powerpoint/2010/main" val="11729071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2295</TotalTime>
  <Words>620</Words>
  <Application>Microsoft Macintosh PowerPoint</Application>
  <PresentationFormat>Custom</PresentationFormat>
  <Paragraphs>13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Analysis of Combined Electric and Acoustic Fish Deterrents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Frisch, Nathanael J CIV USARMY CEERD-CRREL (USA)</cp:lastModifiedBy>
  <cp:revision>129</cp:revision>
  <cp:lastPrinted>2023-01-06T15:48:30Z</cp:lastPrinted>
  <dcterms:created xsi:type="dcterms:W3CDTF">2023-01-03T14:57:49Z</dcterms:created>
  <dcterms:modified xsi:type="dcterms:W3CDTF">2026-08-29T02:51:48Z</dcterms:modified>
</cp:coreProperties>
</file>