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7" r:id="rId1"/>
    <p:sldMasterId id="2147483694" r:id="rId2"/>
  </p:sldMasterIdLst>
  <p:notesMasterIdLst>
    <p:notesMasterId r:id="rId14"/>
  </p:notesMasterIdLst>
  <p:sldIdLst>
    <p:sldId id="261" r:id="rId3"/>
    <p:sldId id="262" r:id="rId4"/>
    <p:sldId id="271" r:id="rId5"/>
    <p:sldId id="272" r:id="rId6"/>
    <p:sldId id="273" r:id="rId7"/>
    <p:sldId id="274" r:id="rId8"/>
    <p:sldId id="278" r:id="rId9"/>
    <p:sldId id="275" r:id="rId10"/>
    <p:sldId id="277" r:id="rId11"/>
    <p:sldId id="276" r:id="rId12"/>
    <p:sldId id="279" r:id="rId13"/>
  </p:sldIdLst>
  <p:sldSz cx="9144000" cy="5143500" type="screen16x9"/>
  <p:notesSz cx="7315200" cy="96012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mbria Math" panose="02040503050406030204" pitchFamily="18" charset="0"/>
      <p:regular r:id="rId19"/>
    </p:embeddedFont>
    <p:embeddedFont>
      <p:font typeface="Lato" panose="020F0502020204030203" pitchFamily="34" charset="0"/>
      <p:regular r:id="rId20"/>
      <p:bold r:id="rId21"/>
      <p:italic r:id="rId22"/>
      <p:boldItalic r:id="rId23"/>
    </p:embeddedFont>
    <p:embeddedFont>
      <p:font typeface="Lato Light" panose="020F0302020204030203" pitchFamily="34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154" autoAdjust="0"/>
  </p:normalViewPr>
  <p:slideViewPr>
    <p:cSldViewPr>
      <p:cViewPr varScale="1">
        <p:scale>
          <a:sx n="127" d="100"/>
          <a:sy n="127" d="100"/>
        </p:scale>
        <p:origin x="116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C6E9356-AC72-409D-90D8-8C02829E7BF8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8B3A9A2-A8E6-44B9-B8F3-91C5FB4F6B0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2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3B24A-2E59-4563-9805-F82E0DE2C1F4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4631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3A9A2-A8E6-44B9-B8F3-91C5FB4F6B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38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3A9A2-A8E6-44B9-B8F3-91C5FB4F6B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6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3A9A2-A8E6-44B9-B8F3-91C5FB4F6B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sol.com/request-a-demo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sol.com/" TargetMode="External"/><Relationship Id="rId7" Type="http://schemas.openxmlformats.org/officeDocument/2006/relationships/hyperlink" Target="http://www.comsol.com/blogs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comsol.com/learning-center" TargetMode="External"/><Relationship Id="rId5" Type="http://schemas.openxmlformats.org/officeDocument/2006/relationships/hyperlink" Target="http://www.comsol.com/models" TargetMode="External"/><Relationship Id="rId4" Type="http://schemas.openxmlformats.org/officeDocument/2006/relationships/hyperlink" Target="https://www.comsol.com/product-download" TargetMode="Externa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sol.com/videos" TargetMode="External"/><Relationship Id="rId3" Type="http://schemas.openxmlformats.org/officeDocument/2006/relationships/hyperlink" Target="http://www.comsol.com/" TargetMode="External"/><Relationship Id="rId7" Type="http://schemas.openxmlformats.org/officeDocument/2006/relationships/hyperlink" Target="http://www.comsol.com/blogs" TargetMode="External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comsol.com/learning-center" TargetMode="External"/><Relationship Id="rId5" Type="http://schemas.openxmlformats.org/officeDocument/2006/relationships/hyperlink" Target="http://www.comsol.com/models" TargetMode="External"/><Relationship Id="rId4" Type="http://schemas.openxmlformats.org/officeDocument/2006/relationships/hyperlink" Target="https://www.comsol.com/product-download" TargetMode="External"/><Relationship Id="rId9" Type="http://schemas.openxmlformats.org/officeDocument/2006/relationships/hyperlink" Target="http://www.comsol.com/stories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sol.com/request-a-demo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sol.com/" TargetMode="External"/><Relationship Id="rId7" Type="http://schemas.openxmlformats.org/officeDocument/2006/relationships/hyperlink" Target="http://www.comsol.com/blogs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comsol.com/learning-center" TargetMode="External"/><Relationship Id="rId5" Type="http://schemas.openxmlformats.org/officeDocument/2006/relationships/hyperlink" Target="http://www.comsol.com/models" TargetMode="External"/><Relationship Id="rId4" Type="http://schemas.openxmlformats.org/officeDocument/2006/relationships/hyperlink" Target="https://www.comsol.com/product-download" TargetMode="Externa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sol.com/videos" TargetMode="External"/><Relationship Id="rId3" Type="http://schemas.openxmlformats.org/officeDocument/2006/relationships/hyperlink" Target="http://www.comsol.com/" TargetMode="External"/><Relationship Id="rId7" Type="http://schemas.openxmlformats.org/officeDocument/2006/relationships/hyperlink" Target="http://www.comsol.com/blogs" TargetMode="External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comsol.com/learning-center" TargetMode="External"/><Relationship Id="rId5" Type="http://schemas.openxmlformats.org/officeDocument/2006/relationships/hyperlink" Target="http://www.comsol.com/models" TargetMode="External"/><Relationship Id="rId4" Type="http://schemas.openxmlformats.org/officeDocument/2006/relationships/hyperlink" Target="https://www.comsol.com/product-download" TargetMode="External"/><Relationship Id="rId9" Type="http://schemas.openxmlformats.org/officeDocument/2006/relationships/hyperlink" Target="http://www.comsol.com/storie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3888" y="371475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29294" y="345273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729294" y="372578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06022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3888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6E2C5B-58AD-4D69-8653-58174ACC8A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29294" y="427880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599CD08-F90D-4D15-9B4E-79BB92E4CD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729294" y="455185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09450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701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28813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28813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055879" y="3436567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55879" y="3709617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239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2971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840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70104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0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8700"/>
            <a:ext cx="805815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0478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028701"/>
            <a:ext cx="3965576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1224" y="1028701"/>
            <a:ext cx="3965576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5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028701"/>
            <a:ext cx="3970337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657332"/>
            <a:ext cx="3970337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4875" y="1028701"/>
            <a:ext cx="3971926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4875" y="1657349"/>
            <a:ext cx="3971926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4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8700"/>
            <a:ext cx="805815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3" y="4476750"/>
            <a:ext cx="3027178" cy="304800"/>
          </a:xfrm>
        </p:spPr>
        <p:txBody>
          <a:bodyPr>
            <a:normAutofit/>
          </a:bodyPr>
          <a:lstStyle>
            <a:lvl1pPr marL="0" indent="0">
              <a:buNone/>
              <a:defRPr sz="800" b="1" i="1">
                <a:solidFill>
                  <a:schemeClr val="accent2"/>
                </a:solidFill>
                <a:latin typeface="Lato" panose="020F0502020204030203" pitchFamily="34" charset="77"/>
              </a:defRPr>
            </a:lvl1pPr>
            <a:lvl2pPr marL="457189" indent="0">
              <a:buNone/>
              <a:defRPr/>
            </a:lvl2pPr>
            <a:lvl3pPr marL="914378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428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0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63150-919C-4838-9C50-4A49E1F70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209551"/>
            <a:ext cx="4800600" cy="472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2000">
                <a:latin typeface="Lato" panose="020F0502020204030203" pitchFamily="34" charset="0"/>
              </a:defRPr>
            </a:lvl4pPr>
            <a:lvl5pPr marL="1828754" indent="0">
              <a:buNone/>
              <a:defRPr sz="2000">
                <a:latin typeface="Lato" panose="020F050202020403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DF0CC-FE08-413C-BBD2-A8A78D85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74295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1956C6-5D94-4460-ABB5-94D93E7EDC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9" y="154305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45BAD-29C1-9741-879D-03074B208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402138"/>
            <a:ext cx="1981200" cy="531811"/>
          </a:xfrm>
        </p:spPr>
        <p:txBody>
          <a:bodyPr>
            <a:normAutofit/>
          </a:bodyPr>
          <a:lstStyle>
            <a:lvl1pPr marL="0" indent="0">
              <a:buNone/>
              <a:defRPr sz="800" b="1" i="1">
                <a:solidFill>
                  <a:srgbClr val="3B81B7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94622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74295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9" y="154305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1773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TIONAL 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74295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8" y="1543050"/>
            <a:ext cx="5313362" cy="3162300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55642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438236-E9A1-5845-B207-CB91FAB12D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4469786"/>
            <a:ext cx="2133600" cy="9239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566" indent="0">
              <a:buNone/>
              <a:defRPr sz="1200">
                <a:latin typeface="Lato" panose="020F0502020204030203" pitchFamily="34" charset="0"/>
              </a:defRPr>
            </a:lvl4pPr>
            <a:lvl5pPr marL="1828754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Add your country “</a:t>
            </a:r>
            <a:r>
              <a:rPr lang="en-US" dirty="0" err="1"/>
              <a:t>comsol.com</a:t>
            </a:r>
            <a:r>
              <a:rPr lang="en-US" dirty="0"/>
              <a:t>/contact” link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B2EF8-F126-9449-AF26-554461030ADD}"/>
              </a:ext>
            </a:extLst>
          </p:cNvPr>
          <p:cNvSpPr txBox="1"/>
          <p:nvPr/>
        </p:nvSpPr>
        <p:spPr>
          <a:xfrm>
            <a:off x="304800" y="4019551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1593641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Liv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45252-8BBC-184E-9C41-612C8DD63D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4267200" y="1428751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Contact Us for a Live Demonstration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4267200" y="2156997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r>
              <a:rPr lang="en-US" sz="1600" b="0" i="0" dirty="0">
                <a:solidFill>
                  <a:schemeClr val="tx1"/>
                </a:solidFill>
                <a:latin typeface="Lato" panose="020F0502020204030203" pitchFamily="34" charset="77"/>
              </a:rPr>
              <a:t>/request-a-demo</a:t>
            </a:r>
          </a:p>
        </p:txBody>
      </p:sp>
    </p:spTree>
    <p:extLst>
      <p:ext uri="{BB962C8B-B14F-4D97-AF65-F5344CB8AC3E}">
        <p14:creationId xmlns:p14="http://schemas.microsoft.com/office/powerpoint/2010/main" val="168479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Resources to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BA83A-FD71-394F-B4AF-D0F719851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2" b="7749"/>
          <a:stretch/>
        </p:blipFill>
        <p:spPr>
          <a:xfrm>
            <a:off x="457200" y="1"/>
            <a:ext cx="8686800" cy="4705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661542" y="96462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Further Resources to Get Started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661542" y="1692869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B166C7F8-C424-7449-A19A-6EFB37F971D8}"/>
              </a:ext>
            </a:extLst>
          </p:cNvPr>
          <p:cNvSpPr/>
          <p:nvPr/>
        </p:nvSpPr>
        <p:spPr>
          <a:xfrm>
            <a:off x="661542" y="2114550"/>
            <a:ext cx="2538858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>
            <a:hlinkClick r:id="rId5"/>
            <a:extLst>
              <a:ext uri="{FF2B5EF4-FFF2-40B4-BE49-F238E27FC236}">
                <a16:creationId xmlns:a16="http://schemas.microsoft.com/office/drawing/2014/main" id="{7542C372-51F9-7B49-95F3-2BB4DD107F2C}"/>
              </a:ext>
            </a:extLst>
          </p:cNvPr>
          <p:cNvSpPr/>
          <p:nvPr/>
        </p:nvSpPr>
        <p:spPr>
          <a:xfrm>
            <a:off x="3200400" y="2114550"/>
            <a:ext cx="2514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hlinkClick r:id="rId6"/>
            <a:extLst>
              <a:ext uri="{FF2B5EF4-FFF2-40B4-BE49-F238E27FC236}">
                <a16:creationId xmlns:a16="http://schemas.microsoft.com/office/drawing/2014/main" id="{218B93B9-5E84-F144-B5CB-7142E73CC8BF}"/>
              </a:ext>
            </a:extLst>
          </p:cNvPr>
          <p:cNvSpPr/>
          <p:nvPr/>
        </p:nvSpPr>
        <p:spPr>
          <a:xfrm>
            <a:off x="661542" y="3347882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5AB17312-9520-7E42-A4CD-6B7EB6B7EF86}"/>
              </a:ext>
            </a:extLst>
          </p:cNvPr>
          <p:cNvSpPr/>
          <p:nvPr/>
        </p:nvSpPr>
        <p:spPr>
          <a:xfrm>
            <a:off x="3276600" y="3333751"/>
            <a:ext cx="24384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2250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Resources to Insp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BA83A-FD71-394F-B4AF-D0F719851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5" b="5992"/>
          <a:stretch/>
        </p:blipFill>
        <p:spPr>
          <a:xfrm>
            <a:off x="533400" y="0"/>
            <a:ext cx="8610601" cy="47815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661542" y="96462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Further Resources for Inspiration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661542" y="1692869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B166C7F8-C424-7449-A19A-6EFB37F971D8}"/>
              </a:ext>
            </a:extLst>
          </p:cNvPr>
          <p:cNvSpPr/>
          <p:nvPr/>
        </p:nvSpPr>
        <p:spPr>
          <a:xfrm>
            <a:off x="661542" y="2114550"/>
            <a:ext cx="2538858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Rectangle 2">
            <a:hlinkClick r:id="rId5"/>
            <a:extLst>
              <a:ext uri="{FF2B5EF4-FFF2-40B4-BE49-F238E27FC236}">
                <a16:creationId xmlns:a16="http://schemas.microsoft.com/office/drawing/2014/main" id="{7542C372-51F9-7B49-95F3-2BB4DD107F2C}"/>
              </a:ext>
            </a:extLst>
          </p:cNvPr>
          <p:cNvSpPr/>
          <p:nvPr/>
        </p:nvSpPr>
        <p:spPr>
          <a:xfrm>
            <a:off x="3276600" y="2114550"/>
            <a:ext cx="24384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hlinkClick r:id="rId6"/>
            <a:extLst>
              <a:ext uri="{FF2B5EF4-FFF2-40B4-BE49-F238E27FC236}">
                <a16:creationId xmlns:a16="http://schemas.microsoft.com/office/drawing/2014/main" id="{218B93B9-5E84-F144-B5CB-7142E73CC8BF}"/>
              </a:ext>
            </a:extLst>
          </p:cNvPr>
          <p:cNvSpPr/>
          <p:nvPr/>
        </p:nvSpPr>
        <p:spPr>
          <a:xfrm>
            <a:off x="661542" y="3347882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5AB17312-9520-7E42-A4CD-6B7EB6B7EF86}"/>
              </a:ext>
            </a:extLst>
          </p:cNvPr>
          <p:cNvSpPr/>
          <p:nvPr/>
        </p:nvSpPr>
        <p:spPr>
          <a:xfrm>
            <a:off x="3276600" y="3333751"/>
            <a:ext cx="24384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hlinkClick r:id="rId7"/>
            <a:extLst>
              <a:ext uri="{FF2B5EF4-FFF2-40B4-BE49-F238E27FC236}">
                <a16:creationId xmlns:a16="http://schemas.microsoft.com/office/drawing/2014/main" id="{FB176131-B89E-304A-92DF-9CD3D468CD52}"/>
              </a:ext>
            </a:extLst>
          </p:cNvPr>
          <p:cNvSpPr/>
          <p:nvPr/>
        </p:nvSpPr>
        <p:spPr>
          <a:xfrm>
            <a:off x="661542" y="2114550"/>
            <a:ext cx="25146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>
            <a:hlinkClick r:id="rId8"/>
            <a:extLst>
              <a:ext uri="{FF2B5EF4-FFF2-40B4-BE49-F238E27FC236}">
                <a16:creationId xmlns:a16="http://schemas.microsoft.com/office/drawing/2014/main" id="{D57913DA-4C41-E144-8C67-313CA8644FB7}"/>
              </a:ext>
            </a:extLst>
          </p:cNvPr>
          <p:cNvSpPr/>
          <p:nvPr/>
        </p:nvSpPr>
        <p:spPr>
          <a:xfrm>
            <a:off x="3200400" y="2114550"/>
            <a:ext cx="2514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hlinkClick r:id="rId9"/>
            <a:extLst>
              <a:ext uri="{FF2B5EF4-FFF2-40B4-BE49-F238E27FC236}">
                <a16:creationId xmlns:a16="http://schemas.microsoft.com/office/drawing/2014/main" id="{84D23C97-34CA-EB47-8438-4CEEB5B8B203}"/>
              </a:ext>
            </a:extLst>
          </p:cNvPr>
          <p:cNvSpPr/>
          <p:nvPr/>
        </p:nvSpPr>
        <p:spPr>
          <a:xfrm>
            <a:off x="661542" y="3347882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hlinkClick r:id="rId5"/>
            <a:extLst>
              <a:ext uri="{FF2B5EF4-FFF2-40B4-BE49-F238E27FC236}">
                <a16:creationId xmlns:a16="http://schemas.microsoft.com/office/drawing/2014/main" id="{E56E6BD5-8E0F-3E4D-AD7C-420C316889E3}"/>
              </a:ext>
            </a:extLst>
          </p:cNvPr>
          <p:cNvSpPr/>
          <p:nvPr/>
        </p:nvSpPr>
        <p:spPr>
          <a:xfrm>
            <a:off x="3200400" y="3333751"/>
            <a:ext cx="25146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62685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3888" y="371475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583D1A5-22CF-F34D-AF0D-75799674EC8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26192" y="3441700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24A687-6C32-7540-A2D4-388F8BD968F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726192" y="3714750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895259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AA8A8-3946-DE4F-97CB-CBC48B9F7A60}"/>
              </a:ext>
            </a:extLst>
          </p:cNvPr>
          <p:cNvSpPr/>
          <p:nvPr/>
        </p:nvSpPr>
        <p:spPr>
          <a:xfrm>
            <a:off x="0" y="0"/>
            <a:ext cx="916032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028950"/>
            <a:ext cx="8062912" cy="12319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28C70-277B-4B74-B137-487CD1BFD7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8E08046-4BE1-4FB9-890C-3BAA6099F53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3888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6B669F9-06F9-674C-A466-9F41F054404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26191" y="4267777"/>
            <a:ext cx="1837944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336E6D4-E374-ED4B-914F-92F896FA83B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726191" y="4540827"/>
            <a:ext cx="1837944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chemeClr val="bg2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698721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E514-B9D5-4E6A-B99C-10D5D5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8062912" cy="21399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4FF62A3-F460-4741-8342-309E52138A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28812" y="3436566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8AF9C0-51D9-4A91-8E30-9CA60298FBC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28812" y="3709616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4298647-61D0-4FBB-8F52-37C8A845D3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055878" y="3436566"/>
            <a:ext cx="1836821" cy="34925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00"/>
              </a:spcBef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78A0BF-E876-40F4-A20B-1A438C7EEFA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55878" y="3709616"/>
            <a:ext cx="1836821" cy="453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200" b="0" i="0">
                <a:solidFill>
                  <a:srgbClr val="393A39"/>
                </a:solidFill>
                <a:latin typeface="Lato Light" panose="020F03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9E506-AD96-463A-84F2-AAE1BB90340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23900" y="3432556"/>
            <a:ext cx="1115568" cy="111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A7706D-1D21-49ED-888E-699D6B6BE78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52971" y="3429000"/>
            <a:ext cx="1115568" cy="111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20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0E37-2066-457D-A866-CD6115300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70104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C01D0-B230-4859-8CF6-4664E1E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70104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90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8A22-6A5B-4550-87C4-98CDB884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B1DA0-7E63-4CDE-961E-607D001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8700"/>
            <a:ext cx="805815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01136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CD7-383B-48A0-8B71-F06BC83DE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8700"/>
            <a:ext cx="3965576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55965-8388-42DC-8FE0-FECC99CDC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1224" y="1028700"/>
            <a:ext cx="3965576" cy="37528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35649-F5E1-436D-BCBC-468BEAF2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252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55CD0-D773-472C-923C-F2A3641F6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028700"/>
            <a:ext cx="3970337" cy="62863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0D2E-452D-4D8D-8871-F92BDDC48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657331"/>
            <a:ext cx="3970337" cy="31242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65C34-988A-4381-BE35-3CF78747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4874" y="1028701"/>
            <a:ext cx="3971926" cy="6286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AD278-0467-4156-945B-8A0C6FB1A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4874" y="1657348"/>
            <a:ext cx="3971926" cy="3124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9489FC-5B9D-4C9C-A962-ECD59DECD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09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8700"/>
            <a:ext cx="8058150" cy="3752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057F52-E5D6-4C4F-8C1F-48ED323F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51587-1A95-4AA5-AD68-679421FFF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59622" y="4476750"/>
            <a:ext cx="3027178" cy="304800"/>
          </a:xfrm>
        </p:spPr>
        <p:txBody>
          <a:bodyPr>
            <a:normAutofit/>
          </a:bodyPr>
          <a:lstStyle>
            <a:lvl1pPr marL="0" indent="0">
              <a:buNone/>
              <a:defRPr sz="800" b="1" i="1">
                <a:solidFill>
                  <a:schemeClr val="accent2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764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953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3887788" y="0"/>
            <a:ext cx="5256212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74295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8" y="154305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304665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742950"/>
            <a:ext cx="2949575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14800" y="209550"/>
            <a:ext cx="4800600" cy="4724400"/>
          </a:xfrm>
          <a:noFill/>
        </p:spPr>
        <p:txBody>
          <a:bodyPr/>
          <a:lstStyle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8" y="1543050"/>
            <a:ext cx="2949575" cy="3162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16716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PTIONAL Content with Picture with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A16AAA2-A7C1-4541-8877-3F69DB6229BC}"/>
              </a:ext>
            </a:extLst>
          </p:cNvPr>
          <p:cNvSpPr/>
          <p:nvPr/>
        </p:nvSpPr>
        <p:spPr>
          <a:xfrm>
            <a:off x="6172200" y="0"/>
            <a:ext cx="2971800" cy="5143500"/>
          </a:xfrm>
          <a:prstGeom prst="rect">
            <a:avLst/>
          </a:prstGeom>
          <a:solidFill>
            <a:srgbClr val="D3E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9FB627-FD00-4FAF-95D2-71E0F07C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742950"/>
            <a:ext cx="5313362" cy="8001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1B4D8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DC379B0-B7F6-4942-A1A3-CADED67F6B3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0800" y="209550"/>
            <a:ext cx="2514600" cy="4724400"/>
          </a:xfrm>
          <a:noFill/>
        </p:spPr>
        <p:txBody>
          <a:bodyPr/>
          <a:lstStyle>
            <a:lvl3pPr>
              <a:defRPr/>
            </a:lvl3pPr>
          </a:lstStyle>
          <a:p>
            <a:pPr lvl="0"/>
            <a:r>
              <a:rPr lang="en-US" dirty="0"/>
              <a:t>Click to add transparent background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9D9A38-D1D3-4C7D-A204-0D4D6C3813F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0238" y="1543050"/>
            <a:ext cx="5313362" cy="3162300"/>
          </a:xfrm>
          <a:prstGeom prst="rect">
            <a:avLst/>
          </a:prstGeom>
        </p:spPr>
        <p:txBody>
          <a:bodyPr numCol="1">
            <a:normAutofit/>
          </a:bodyPr>
          <a:lstStyle>
            <a:lvl1pPr>
              <a:lnSpc>
                <a:spcPct val="100000"/>
              </a:lnSpc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lnSpc>
                <a:spcPct val="100000"/>
              </a:lnSpc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lnSpc>
                <a:spcPct val="100000"/>
              </a:lnSpc>
              <a:defRPr sz="11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5726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438236-E9A1-5845-B207-CB91FAB12D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7365-D38C-47DC-98CE-EFDE9B5AA7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4800" y="4469785"/>
            <a:ext cx="2133600" cy="9239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"/>
              </a:spcBef>
              <a:buNone/>
              <a:defRPr sz="1600">
                <a:solidFill>
                  <a:srgbClr val="393A39"/>
                </a:solidFill>
                <a:latin typeface="Lato" panose="020F0502020204030203" pitchFamily="34" charset="0"/>
              </a:defRPr>
            </a:lvl1pPr>
            <a:lvl2pPr>
              <a:defRPr sz="1400">
                <a:solidFill>
                  <a:srgbClr val="393A39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rgbClr val="393A39"/>
                </a:solidFill>
                <a:latin typeface="Lato" panose="020F0502020204030203" pitchFamily="34" charset="0"/>
              </a:defRPr>
            </a:lvl3pPr>
            <a:lvl4pPr marL="1371600" indent="0">
              <a:buNone/>
              <a:defRPr sz="1200">
                <a:latin typeface="Lato" panose="020F0502020204030203" pitchFamily="34" charset="0"/>
              </a:defRPr>
            </a:lvl4pPr>
            <a:lvl5pPr marL="1828800" indent="0">
              <a:buNone/>
              <a:defRPr sz="120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Add your country “</a:t>
            </a:r>
            <a:r>
              <a:rPr lang="en-US" dirty="0" err="1"/>
              <a:t>comsol.com</a:t>
            </a:r>
            <a:r>
              <a:rPr lang="en-US" dirty="0"/>
              <a:t>/contact” link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B2EF8-F126-9449-AF26-554461030ADD}"/>
              </a:ext>
            </a:extLst>
          </p:cNvPr>
          <p:cNvSpPr txBox="1"/>
          <p:nvPr/>
        </p:nvSpPr>
        <p:spPr>
          <a:xfrm>
            <a:off x="304800" y="401955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25538045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Live 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45252-8BBC-184E-9C41-612C8DD63D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4267200" y="142875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Contact Us for a Live Demonstration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4267200" y="2156996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r>
              <a:rPr lang="en-US" sz="1600" b="0" i="0" dirty="0">
                <a:solidFill>
                  <a:schemeClr val="tx1"/>
                </a:solidFill>
                <a:latin typeface="Lato" panose="020F0502020204030203" pitchFamily="34" charset="77"/>
              </a:rPr>
              <a:t>/request-a-demo</a:t>
            </a:r>
          </a:p>
        </p:txBody>
      </p:sp>
    </p:spTree>
    <p:extLst>
      <p:ext uri="{BB962C8B-B14F-4D97-AF65-F5344CB8AC3E}">
        <p14:creationId xmlns:p14="http://schemas.microsoft.com/office/powerpoint/2010/main" val="5283239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Resources to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BA83A-FD71-394F-B4AF-D0F719851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2" b="7749"/>
          <a:stretch/>
        </p:blipFill>
        <p:spPr>
          <a:xfrm>
            <a:off x="457200" y="1"/>
            <a:ext cx="8686800" cy="4705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661542" y="96462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Further Resources to Get Started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661542" y="1692869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B166C7F8-C424-7449-A19A-6EFB37F971D8}"/>
              </a:ext>
            </a:extLst>
          </p:cNvPr>
          <p:cNvSpPr/>
          <p:nvPr/>
        </p:nvSpPr>
        <p:spPr>
          <a:xfrm>
            <a:off x="661542" y="2114550"/>
            <a:ext cx="2538858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5"/>
            <a:extLst>
              <a:ext uri="{FF2B5EF4-FFF2-40B4-BE49-F238E27FC236}">
                <a16:creationId xmlns:a16="http://schemas.microsoft.com/office/drawing/2014/main" id="{7542C372-51F9-7B49-95F3-2BB4DD107F2C}"/>
              </a:ext>
            </a:extLst>
          </p:cNvPr>
          <p:cNvSpPr/>
          <p:nvPr/>
        </p:nvSpPr>
        <p:spPr>
          <a:xfrm>
            <a:off x="3200400" y="2114550"/>
            <a:ext cx="2514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6"/>
            <a:extLst>
              <a:ext uri="{FF2B5EF4-FFF2-40B4-BE49-F238E27FC236}">
                <a16:creationId xmlns:a16="http://schemas.microsoft.com/office/drawing/2014/main" id="{218B93B9-5E84-F144-B5CB-7142E73CC8BF}"/>
              </a:ext>
            </a:extLst>
          </p:cNvPr>
          <p:cNvSpPr/>
          <p:nvPr/>
        </p:nvSpPr>
        <p:spPr>
          <a:xfrm>
            <a:off x="661542" y="3347881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5AB17312-9520-7E42-A4CD-6B7EB6B7EF86}"/>
              </a:ext>
            </a:extLst>
          </p:cNvPr>
          <p:cNvSpPr/>
          <p:nvPr/>
        </p:nvSpPr>
        <p:spPr>
          <a:xfrm>
            <a:off x="3276600" y="3333750"/>
            <a:ext cx="24384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39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: Resources to Insp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BA83A-FD71-394F-B4AF-D0F719851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5" b="5992"/>
          <a:stretch/>
        </p:blipFill>
        <p:spPr>
          <a:xfrm>
            <a:off x="533399" y="0"/>
            <a:ext cx="8610601" cy="47815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C4084-0E28-3947-A3EB-0D844D62F7D6}"/>
              </a:ext>
            </a:extLst>
          </p:cNvPr>
          <p:cNvSpPr txBox="1"/>
          <p:nvPr/>
        </p:nvSpPr>
        <p:spPr>
          <a:xfrm>
            <a:off x="661542" y="964623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accent1"/>
                </a:solidFill>
                <a:latin typeface="Lato" panose="020F0502020204030203" pitchFamily="34" charset="77"/>
              </a:rPr>
              <a:t>Further Resources for Inspiration</a:t>
            </a:r>
          </a:p>
        </p:txBody>
      </p:sp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9D36EDD0-8077-4F4B-9631-D6CFBBDAD084}"/>
              </a:ext>
            </a:extLst>
          </p:cNvPr>
          <p:cNvSpPr txBox="1"/>
          <p:nvPr/>
        </p:nvSpPr>
        <p:spPr>
          <a:xfrm>
            <a:off x="661542" y="1692869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 err="1">
                <a:solidFill>
                  <a:schemeClr val="tx1"/>
                </a:solidFill>
                <a:latin typeface="Lato" panose="020F0502020204030203" pitchFamily="34" charset="77"/>
              </a:rPr>
              <a:t>comsol.com</a:t>
            </a:r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B166C7F8-C424-7449-A19A-6EFB37F971D8}"/>
              </a:ext>
            </a:extLst>
          </p:cNvPr>
          <p:cNvSpPr/>
          <p:nvPr/>
        </p:nvSpPr>
        <p:spPr>
          <a:xfrm>
            <a:off x="661542" y="2114550"/>
            <a:ext cx="2538858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5"/>
            <a:extLst>
              <a:ext uri="{FF2B5EF4-FFF2-40B4-BE49-F238E27FC236}">
                <a16:creationId xmlns:a16="http://schemas.microsoft.com/office/drawing/2014/main" id="{7542C372-51F9-7B49-95F3-2BB4DD107F2C}"/>
              </a:ext>
            </a:extLst>
          </p:cNvPr>
          <p:cNvSpPr/>
          <p:nvPr/>
        </p:nvSpPr>
        <p:spPr>
          <a:xfrm>
            <a:off x="3276600" y="2114550"/>
            <a:ext cx="24384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6"/>
            <a:extLst>
              <a:ext uri="{FF2B5EF4-FFF2-40B4-BE49-F238E27FC236}">
                <a16:creationId xmlns:a16="http://schemas.microsoft.com/office/drawing/2014/main" id="{218B93B9-5E84-F144-B5CB-7142E73CC8BF}"/>
              </a:ext>
            </a:extLst>
          </p:cNvPr>
          <p:cNvSpPr/>
          <p:nvPr/>
        </p:nvSpPr>
        <p:spPr>
          <a:xfrm>
            <a:off x="661542" y="3347881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5AB17312-9520-7E42-A4CD-6B7EB6B7EF86}"/>
              </a:ext>
            </a:extLst>
          </p:cNvPr>
          <p:cNvSpPr/>
          <p:nvPr/>
        </p:nvSpPr>
        <p:spPr>
          <a:xfrm>
            <a:off x="3276600" y="3333750"/>
            <a:ext cx="24384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7"/>
            <a:extLst>
              <a:ext uri="{FF2B5EF4-FFF2-40B4-BE49-F238E27FC236}">
                <a16:creationId xmlns:a16="http://schemas.microsoft.com/office/drawing/2014/main" id="{FB176131-B89E-304A-92DF-9CD3D468CD52}"/>
              </a:ext>
            </a:extLst>
          </p:cNvPr>
          <p:cNvSpPr/>
          <p:nvPr/>
        </p:nvSpPr>
        <p:spPr>
          <a:xfrm>
            <a:off x="661542" y="2114550"/>
            <a:ext cx="25146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8"/>
            <a:extLst>
              <a:ext uri="{FF2B5EF4-FFF2-40B4-BE49-F238E27FC236}">
                <a16:creationId xmlns:a16="http://schemas.microsoft.com/office/drawing/2014/main" id="{D57913DA-4C41-E144-8C67-313CA8644FB7}"/>
              </a:ext>
            </a:extLst>
          </p:cNvPr>
          <p:cNvSpPr/>
          <p:nvPr/>
        </p:nvSpPr>
        <p:spPr>
          <a:xfrm>
            <a:off x="3200400" y="2114550"/>
            <a:ext cx="2514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9"/>
            <a:extLst>
              <a:ext uri="{FF2B5EF4-FFF2-40B4-BE49-F238E27FC236}">
                <a16:creationId xmlns:a16="http://schemas.microsoft.com/office/drawing/2014/main" id="{84D23C97-34CA-EB47-8438-4CEEB5B8B203}"/>
              </a:ext>
            </a:extLst>
          </p:cNvPr>
          <p:cNvSpPr/>
          <p:nvPr/>
        </p:nvSpPr>
        <p:spPr>
          <a:xfrm>
            <a:off x="661542" y="3347881"/>
            <a:ext cx="2514600" cy="1205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5"/>
            <a:extLst>
              <a:ext uri="{FF2B5EF4-FFF2-40B4-BE49-F238E27FC236}">
                <a16:creationId xmlns:a16="http://schemas.microsoft.com/office/drawing/2014/main" id="{E56E6BD5-8E0F-3E4D-AD7C-420C316889E3}"/>
              </a:ext>
            </a:extLst>
          </p:cNvPr>
          <p:cNvSpPr/>
          <p:nvPr/>
        </p:nvSpPr>
        <p:spPr>
          <a:xfrm>
            <a:off x="3200400" y="3333750"/>
            <a:ext cx="2514600" cy="1233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17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1"/>
            <a:ext cx="8058150" cy="7429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8701"/>
            <a:ext cx="8058150" cy="3752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468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36561" indent="-285743" algn="l" defTabSz="914378" rtl="0" eaLnBrk="1" latinLnBrk="0" hangingPunct="1">
        <a:lnSpc>
          <a:spcPct val="100000"/>
        </a:lnSpc>
        <a:spcBef>
          <a:spcPts val="500"/>
        </a:spcBef>
        <a:buFontTx/>
        <a:buBlip>
          <a:blip r:embed="rId19"/>
        </a:buBlip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803255" indent="-228594" algn="l" defTabSz="914378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566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754" indent="0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F58E3-9A58-46F0-BF14-7D50442D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8058150" cy="7429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A2A96-2EF0-4D95-8F42-7400F171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8701"/>
            <a:ext cx="8058150" cy="3752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154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1B4D8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00000"/>
        </a:lnSpc>
        <a:spcBef>
          <a:spcPts val="1000"/>
        </a:spcBef>
        <a:buFont typeface="Wingdings" pitchFamily="2" charset="2"/>
        <a:buChar char="§"/>
        <a:tabLst/>
        <a:defRPr sz="16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1pPr>
      <a:lvl2pPr marL="514350" indent="-22225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9"/>
        </a:buBlip>
        <a:tabLst/>
        <a:defRPr sz="14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2pPr>
      <a:lvl3pPr marL="746125" indent="-169863" algn="l" defTabSz="80645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rgbClr val="393A39"/>
          </a:solidFill>
          <a:latin typeface="Lato" panose="020F0502020204030203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Modeling of Stefan Flow due to Evaporation from a Water Surface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716DF-3140-473B-952C-B054B3E13EC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CE0BB-7440-4F48-B7B5-641B40872E67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endParaRPr lang="en-S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44AB4A-A815-4009-BE33-01AD7D93A7E9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A04037-6E50-4304-8CC0-63337F1CB4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67" t="5044" r="26667" b="9778"/>
          <a:stretch/>
        </p:blipFill>
        <p:spPr>
          <a:xfrm>
            <a:off x="5257800" y="285751"/>
            <a:ext cx="3429000" cy="29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0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In moisture transport applications, the surface reactions like evaporation or condensation result in a net moisture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0" smtClean="0">
                            <a:latin typeface="Cambria Math" panose="02040503050406030204" pitchFamily="18" charset="0"/>
                          </a:rPr>
                          <m:t>𝐠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between the surface and the surrounding domain.</a:t>
                </a:r>
              </a:p>
              <a:p>
                <a:r>
                  <a:rPr lang="en-US" dirty="0"/>
                  <a:t>This corresponds to an effective convective velocity at the domain boundary, the Stefan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𝑆𝑡𝑒𝑓𝑎𝑛</m:t>
                        </m:r>
                      </m:sub>
                    </m:sSub>
                  </m:oMath>
                </a14:m>
                <a:r>
                  <a:rPr lang="en-US" dirty="0"/>
                  <a:t>, or leakage velocity, defined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𝑆𝑡𝑒𝑓𝑎𝑛</m:t>
                          </m:r>
                        </m:sub>
                      </m:sSub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0" smtClean="0">
                          <a:latin typeface="Cambria Math" panose="02040503050406030204" pitchFamily="18" charset="0"/>
                        </a:rPr>
                        <m:t>𝐧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0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Stefan flow should be taken into account whenever large gradients of the vapor concentration are expected close to the boundary where the moisture flux occurs.</a:t>
                </a:r>
              </a:p>
              <a:p>
                <a:r>
                  <a:rPr lang="en-US" dirty="0"/>
                  <a:t>Due to the definition of the saturation pressure in function of temperature, these gradients are favored by high temperature conditions, allowing for large vapor concentration at saturation.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blipFill>
                <a:blip r:embed="rId3"/>
                <a:stretch>
                  <a:fillRect l="-115" t="-11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4320C4A1-53F7-4D79-8E87-CC8168F54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194500"/>
            <a:ext cx="2667000" cy="27545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7EDAAFF-7506-4DA4-B12F-701C59405215}"/>
              </a:ext>
            </a:extLst>
          </p:cNvPr>
          <p:cNvSpPr txBox="1"/>
          <p:nvPr/>
        </p:nvSpPr>
        <p:spPr>
          <a:xfrm>
            <a:off x="6359012" y="4019550"/>
            <a:ext cx="266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Vapor concentration at saturation in function of the temperature (analytical computation)</a:t>
            </a:r>
          </a:p>
        </p:txBody>
      </p:sp>
    </p:spTree>
    <p:extLst>
      <p:ext uri="{BB962C8B-B14F-4D97-AF65-F5344CB8AC3E}">
        <p14:creationId xmlns:p14="http://schemas.microsoft.com/office/powerpoint/2010/main" val="965553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This tutorial model demonstrates the use of the </a:t>
                </a:r>
                <a:r>
                  <a:rPr lang="en-US" b="1" dirty="0"/>
                  <a:t>Account for Stefan velocity at walls</a:t>
                </a:r>
                <a:r>
                  <a:rPr lang="en-US" dirty="0"/>
                  <a:t> option in the Moisture Flow coupling node.</a:t>
                </a:r>
              </a:p>
              <a:p>
                <a:r>
                  <a:rPr lang="en-US" dirty="0"/>
                  <a:t>The effect of this option on the velocity field and vapor concentration is studied in a moist air domain over an evaporation surface. </a:t>
                </a:r>
              </a:p>
              <a:p>
                <a:r>
                  <a:rPr lang="en-US" dirty="0"/>
                  <a:t>The moisture flux at the evaporation surface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1" i="0" smtClean="0">
                          <a:latin typeface="Cambria Math" panose="02040503050406030204" pitchFamily="18" charset="0"/>
                        </a:rPr>
                        <m:t>𝐧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0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𝑒𝑣𝑎𝑝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computation is done with different ambient conditions:</a:t>
                </a:r>
              </a:p>
              <a:p>
                <a:pPr lvl="1"/>
                <a:r>
                  <a:rPr lang="en-US" dirty="0"/>
                  <a:t>Low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/>
                  <a:t>): the vapor concentration for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is relatively small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𝑠𝑎𝑡</m:t>
                        </m:r>
                      </m:sub>
                    </m:sSub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type m:val="lin"/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mol</m:t>
                        </m:r>
                      </m:num>
                      <m:den>
                        <m:sSup>
                          <m:sSup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fr-FR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), so the gradient of vapor concentration stays moderate, and the Stefan velocity is small. The effect on the vapor concentration may be neglected.</a:t>
                </a:r>
              </a:p>
              <a:p>
                <a:pPr lvl="1"/>
                <a:r>
                  <a:rPr lang="en-US" dirty="0"/>
                  <a:t> High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/>
                  <a:t>): the vapor concentration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is larger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𝑠𝑎𝑡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  <m:f>
                      <m:fPr>
                        <m:type m:val="lin"/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mol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), and accounting for the Stefan velocity has an effect on the vapor concentration.</a:t>
                </a:r>
              </a:p>
              <a:p>
                <a:pPr marL="292100" lvl="1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03" t="-488" r="-3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826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1BF3A2-8E2C-472D-8E59-B18BF1EC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Model </a:t>
            </a:r>
            <a:r>
              <a:rPr lang="fr-FR" dirty="0" err="1"/>
              <a:t>Definition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9462863F-365F-41C1-94E3-623E9BA984C6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/>
            <p:txBody>
              <a:bodyPr/>
              <a:lstStyle/>
              <a:p>
                <a:r>
                  <a:rPr lang="fr-FR" dirty="0"/>
                  <a:t>2D </a:t>
                </a:r>
                <a:r>
                  <a:rPr lang="fr-FR" dirty="0" err="1"/>
                  <a:t>axisymetric</a:t>
                </a:r>
                <a:r>
                  <a:rPr lang="fr-FR" dirty="0"/>
                  <a:t> </a:t>
                </a:r>
                <a:r>
                  <a:rPr lang="fr-FR" dirty="0" err="1"/>
                  <a:t>geometry</a:t>
                </a:r>
                <a:endParaRPr lang="fr-FR" dirty="0"/>
              </a:p>
              <a:p>
                <a:r>
                  <a:rPr lang="fr-FR" dirty="0"/>
                  <a:t>Time-</a:t>
                </a:r>
                <a:r>
                  <a:rPr lang="fr-FR" dirty="0" err="1"/>
                  <a:t>dependent</a:t>
                </a:r>
                <a:r>
                  <a:rPr lang="fr-FR" dirty="0"/>
                  <a:t> </a:t>
                </a:r>
                <a:r>
                  <a:rPr lang="fr-FR" dirty="0" err="1"/>
                  <a:t>study</a:t>
                </a:r>
                <a:r>
                  <a:rPr lang="fr-FR" dirty="0"/>
                  <a:t> (5 min)</a:t>
                </a:r>
              </a:p>
              <a:p>
                <a:r>
                  <a:rPr lang="fr-FR" dirty="0" err="1"/>
                  <a:t>Concentrated</a:t>
                </a:r>
                <a:r>
                  <a:rPr lang="fr-FR" dirty="0"/>
                  <a:t> </a:t>
                </a:r>
                <a:r>
                  <a:rPr lang="fr-FR" dirty="0" err="1"/>
                  <a:t>species</a:t>
                </a:r>
                <a:r>
                  <a:rPr lang="fr-FR" dirty="0"/>
                  <a:t> formulation for </a:t>
                </a:r>
                <a:r>
                  <a:rPr lang="fr-FR" dirty="0" err="1"/>
                  <a:t>moisture</a:t>
                </a:r>
                <a:r>
                  <a:rPr lang="fr-FR" dirty="0"/>
                  <a:t> transport</a:t>
                </a:r>
              </a:p>
              <a:p>
                <a:r>
                  <a:rPr lang="fr-FR" dirty="0"/>
                  <a:t>Compressible </a:t>
                </a:r>
                <a:r>
                  <a:rPr lang="fr-FR" dirty="0" err="1"/>
                  <a:t>fluid</a:t>
                </a:r>
                <a:r>
                  <a:rPr lang="fr-FR" dirty="0"/>
                  <a:t> flow </a:t>
                </a:r>
                <a:r>
                  <a:rPr lang="fr-FR" dirty="0" err="1"/>
                  <a:t>equations</a:t>
                </a:r>
                <a:endParaRPr lang="fr-FR" dirty="0"/>
              </a:p>
              <a:p>
                <a:r>
                  <a:rPr lang="fr-FR" dirty="0"/>
                  <a:t>Initial relative </a:t>
                </a:r>
                <a:r>
                  <a:rPr lang="fr-FR" dirty="0" err="1"/>
                  <a:t>humidity</a:t>
                </a:r>
                <a:r>
                  <a:rPr lang="fr-FR" dirty="0"/>
                  <a:t> in </a:t>
                </a:r>
                <a:r>
                  <a:rPr lang="fr-FR" dirty="0" err="1"/>
                  <a:t>moist</a:t>
                </a:r>
                <a:r>
                  <a:rPr lang="fr-FR" dirty="0"/>
                  <a:t> air: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</m:t>
                    </m:r>
                  </m:oMath>
                </a14:m>
                <a:endParaRPr lang="fr-FR" dirty="0"/>
              </a:p>
              <a:p>
                <a:r>
                  <a:rPr lang="fr-FR" dirty="0"/>
                  <a:t>Constant ambient </a:t>
                </a:r>
                <a:r>
                  <a:rPr lang="fr-FR" dirty="0" err="1"/>
                  <a:t>temperature</a:t>
                </a:r>
                <a:r>
                  <a:rPr lang="fr-FR" dirty="0"/>
                  <a:t> conditions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)</a:t>
                </a:r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9462863F-365F-41C1-94E3-623E9BA984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blipFill>
                <a:blip r:embed="rId2"/>
                <a:stretch>
                  <a:fillRect l="-115" t="-3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C0193B5E-637E-4064-81A0-F2C44C2080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13" r="21795"/>
          <a:stretch/>
        </p:blipFill>
        <p:spPr>
          <a:xfrm>
            <a:off x="6772922" y="414297"/>
            <a:ext cx="1761478" cy="1685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20">
                <a:extLst>
                  <a:ext uri="{FF2B5EF4-FFF2-40B4-BE49-F238E27FC236}">
                    <a16:creationId xmlns:a16="http://schemas.microsoft.com/office/drawing/2014/main" id="{F6869059-C7BF-4CB9-B896-8BF836A1E453}"/>
                  </a:ext>
                </a:extLst>
              </p:cNvPr>
              <p:cNvSpPr txBox="1"/>
              <p:nvPr/>
            </p:nvSpPr>
            <p:spPr>
              <a:xfrm>
                <a:off x="6854443" y="1147792"/>
                <a:ext cx="19128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ato Light" panose="020F0302020204030203" pitchFamily="34" charset="0"/>
                  </a:rPr>
                  <a:t>Evaporation surface (</a:t>
                </a:r>
                <a14:m>
                  <m:oMath xmlns:m="http://schemas.openxmlformats.org/officeDocument/2006/math">
                    <m:r>
                      <a:rPr lang="fr-FR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1200" dirty="0">
                    <a:latin typeface="Lato Light" panose="020F0302020204030203" pitchFamily="34" charset="0"/>
                  </a:rPr>
                  <a:t>=1)</a:t>
                </a:r>
              </a:p>
              <a:p>
                <a:r>
                  <a:rPr lang="en-US" sz="1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20">
                <a:extLst>
                  <a:ext uri="{FF2B5EF4-FFF2-40B4-BE49-F238E27FC236}">
                    <a16:creationId xmlns:a16="http://schemas.microsoft.com/office/drawing/2014/main" id="{F6869059-C7BF-4CB9-B896-8BF836A1E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443" y="1147792"/>
                <a:ext cx="1912831" cy="461665"/>
              </a:xfrm>
              <a:prstGeom prst="rect">
                <a:avLst/>
              </a:prstGeom>
              <a:blipFill>
                <a:blip r:embed="rId4"/>
                <a:stretch>
                  <a:fillRect t="-13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1533863-AB24-4094-9BA4-EC1DF5813FA8}"/>
              </a:ext>
            </a:extLst>
          </p:cNvPr>
          <p:cNvCxnSpPr>
            <a:cxnSpLocks/>
          </p:cNvCxnSpPr>
          <p:nvPr/>
        </p:nvCxnSpPr>
        <p:spPr>
          <a:xfrm>
            <a:off x="7094761" y="1407964"/>
            <a:ext cx="7296" cy="448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>
            <a:extLst>
              <a:ext uri="{FF2B5EF4-FFF2-40B4-BE49-F238E27FC236}">
                <a16:creationId xmlns:a16="http://schemas.microsoft.com/office/drawing/2014/main" id="{0098607D-B8B7-447D-B62D-DEA5916369B2}"/>
              </a:ext>
            </a:extLst>
          </p:cNvPr>
          <p:cNvSpPr txBox="1"/>
          <p:nvPr/>
        </p:nvSpPr>
        <p:spPr>
          <a:xfrm>
            <a:off x="6858000" y="2080122"/>
            <a:ext cx="1968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Model definition for moisture transport 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CBE36E1C-539D-4B31-849B-BD066ED8FF53}"/>
              </a:ext>
            </a:extLst>
          </p:cNvPr>
          <p:cNvSpPr txBox="1"/>
          <p:nvPr/>
        </p:nvSpPr>
        <p:spPr>
          <a:xfrm>
            <a:off x="6858000" y="4274998"/>
            <a:ext cx="15238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Model definition for fluid flow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7C803A6E-3E2D-46C7-B5B1-71C6BD221E53}"/>
              </a:ext>
            </a:extLst>
          </p:cNvPr>
          <p:cNvSpPr txBox="1"/>
          <p:nvPr/>
        </p:nvSpPr>
        <p:spPr>
          <a:xfrm>
            <a:off x="6347243" y="15008"/>
            <a:ext cx="1132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 Light" panose="020F0302020204030203" pitchFamily="34" charset="0"/>
              </a:rPr>
              <a:t>Symmetry axis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E57E0DE9-0B3E-4692-AC6A-AC485A7E17E5}"/>
              </a:ext>
            </a:extLst>
          </p:cNvPr>
          <p:cNvSpPr txBox="1"/>
          <p:nvPr/>
        </p:nvSpPr>
        <p:spPr>
          <a:xfrm>
            <a:off x="7288631" y="610510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 Light" panose="020F0302020204030203" pitchFamily="34" charset="0"/>
              </a:rPr>
              <a:t>Moist air</a:t>
            </a:r>
          </a:p>
        </p:txBody>
      </p:sp>
      <p:sp>
        <p:nvSpPr>
          <p:cNvPr id="25" name="Flèche : haut 24">
            <a:extLst>
              <a:ext uri="{FF2B5EF4-FFF2-40B4-BE49-F238E27FC236}">
                <a16:creationId xmlns:a16="http://schemas.microsoft.com/office/drawing/2014/main" id="{CB46A986-F692-45D8-B8C2-D7F0C0AFDFC2}"/>
              </a:ext>
            </a:extLst>
          </p:cNvPr>
          <p:cNvSpPr/>
          <p:nvPr/>
        </p:nvSpPr>
        <p:spPr>
          <a:xfrm>
            <a:off x="7315200" y="1656721"/>
            <a:ext cx="45719" cy="2109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0">
                <a:extLst>
                  <a:ext uri="{FF2B5EF4-FFF2-40B4-BE49-F238E27FC236}">
                    <a16:creationId xmlns:a16="http://schemas.microsoft.com/office/drawing/2014/main" id="{B7F74B25-85E3-4A77-8AC7-87F6262D7EAA}"/>
                  </a:ext>
                </a:extLst>
              </p:cNvPr>
              <p:cNvSpPr txBox="1"/>
              <p:nvPr/>
            </p:nvSpPr>
            <p:spPr>
              <a:xfrm>
                <a:off x="7314272" y="1516823"/>
                <a:ext cx="1290866" cy="2912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1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1200" b="1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fr-F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200" b="1">
                                  <a:latin typeface="Cambria Math" panose="02040503050406030204" pitchFamily="18" charset="0"/>
                                </a:rPr>
                                <m:t>𝐠</m:t>
                              </m:r>
                            </m:e>
                            <m: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𝑒𝑣𝑎𝑝</m:t>
                          </m:r>
                        </m:sub>
                      </m:sSub>
                    </m:oMath>
                  </m:oMathPara>
                </a14:m>
                <a:endParaRPr lang="en-US" sz="1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7" name="TextBox 20">
                <a:extLst>
                  <a:ext uri="{FF2B5EF4-FFF2-40B4-BE49-F238E27FC236}">
                    <a16:creationId xmlns:a16="http://schemas.microsoft.com/office/drawing/2014/main" id="{B7F74B25-85E3-4A77-8AC7-87F6262D7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4272" y="1516823"/>
                <a:ext cx="1290866" cy="2912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20">
                <a:extLst>
                  <a:ext uri="{FF2B5EF4-FFF2-40B4-BE49-F238E27FC236}">
                    <a16:creationId xmlns:a16="http://schemas.microsoft.com/office/drawing/2014/main" id="{0FE0AC17-FA4E-456F-A838-EB2D1F191167}"/>
                  </a:ext>
                </a:extLst>
              </p:cNvPr>
              <p:cNvSpPr txBox="1"/>
              <p:nvPr/>
            </p:nvSpPr>
            <p:spPr>
              <a:xfrm>
                <a:off x="7479284" y="790030"/>
                <a:ext cx="3242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1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32" name="TextBox 20">
                <a:extLst>
                  <a:ext uri="{FF2B5EF4-FFF2-40B4-BE49-F238E27FC236}">
                    <a16:creationId xmlns:a16="http://schemas.microsoft.com/office/drawing/2014/main" id="{0FE0AC17-FA4E-456F-A838-EB2D1F191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284" y="790030"/>
                <a:ext cx="324255" cy="276999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Image 38">
            <a:extLst>
              <a:ext uri="{FF2B5EF4-FFF2-40B4-BE49-F238E27FC236}">
                <a16:creationId xmlns:a16="http://schemas.microsoft.com/office/drawing/2014/main" id="{0B9F2FD2-056B-4FB3-BA81-DF42A9875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13" r="21795"/>
          <a:stretch/>
        </p:blipFill>
        <p:spPr>
          <a:xfrm>
            <a:off x="6767052" y="2595050"/>
            <a:ext cx="1761478" cy="1685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0">
                <a:extLst>
                  <a:ext uri="{FF2B5EF4-FFF2-40B4-BE49-F238E27FC236}">
                    <a16:creationId xmlns:a16="http://schemas.microsoft.com/office/drawing/2014/main" id="{16254EAE-E05B-467B-80B8-7C811541FE6A}"/>
                  </a:ext>
                </a:extLst>
              </p:cNvPr>
              <p:cNvSpPr txBox="1"/>
              <p:nvPr/>
            </p:nvSpPr>
            <p:spPr>
              <a:xfrm>
                <a:off x="6854443" y="3299907"/>
                <a:ext cx="8810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Lato Light" panose="020F0302020204030203" pitchFamily="34" charset="0"/>
                  </a:rPr>
                  <a:t>Wall (</a:t>
                </a:r>
                <a14:m>
                  <m:oMath xmlns:m="http://schemas.openxmlformats.org/officeDocument/2006/math">
                    <m:r>
                      <a:rPr lang="fr-FR" sz="1200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sz="1200" dirty="0">
                    <a:latin typeface="Lato Light" panose="020F0302020204030203" pitchFamily="34" charset="0"/>
                  </a:rPr>
                  <a:t>=</a:t>
                </a:r>
                <a:r>
                  <a:rPr lang="en-US" sz="1200" b="1" dirty="0">
                    <a:latin typeface="Lato Light" panose="020F0302020204030203" pitchFamily="34" charset="0"/>
                  </a:rPr>
                  <a:t>0</a:t>
                </a:r>
                <a:r>
                  <a:rPr lang="en-US" sz="1200" dirty="0">
                    <a:latin typeface="Lato Light" panose="020F0302020204030203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0" name="TextBox 20">
                <a:extLst>
                  <a:ext uri="{FF2B5EF4-FFF2-40B4-BE49-F238E27FC236}">
                    <a16:creationId xmlns:a16="http://schemas.microsoft.com/office/drawing/2014/main" id="{16254EAE-E05B-467B-80B8-7C811541F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443" y="3299907"/>
                <a:ext cx="881075" cy="276999"/>
              </a:xfrm>
              <a:prstGeom prst="rect">
                <a:avLst/>
              </a:prstGeom>
              <a:blipFill>
                <a:blip r:embed="rId7"/>
                <a:stretch>
                  <a:fillRect t="-2174" b="-130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F6273C5B-96A0-4E77-9473-31DFD491E5DD}"/>
              </a:ext>
            </a:extLst>
          </p:cNvPr>
          <p:cNvCxnSpPr>
            <a:cxnSpLocks/>
          </p:cNvCxnSpPr>
          <p:nvPr/>
        </p:nvCxnSpPr>
        <p:spPr>
          <a:xfrm>
            <a:off x="7102057" y="3570346"/>
            <a:ext cx="0" cy="462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B9C6CB9-5053-4612-8CC9-A747D07F0938}"/>
              </a:ext>
            </a:extLst>
          </p:cNvPr>
          <p:cNvCxnSpPr>
            <a:cxnSpLocks/>
          </p:cNvCxnSpPr>
          <p:nvPr/>
        </p:nvCxnSpPr>
        <p:spPr>
          <a:xfrm flipH="1">
            <a:off x="6900564" y="272957"/>
            <a:ext cx="1" cy="389899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0">
            <a:extLst>
              <a:ext uri="{FF2B5EF4-FFF2-40B4-BE49-F238E27FC236}">
                <a16:creationId xmlns:a16="http://schemas.microsoft.com/office/drawing/2014/main" id="{7B2BC497-8B6A-4755-B018-773F7206E5BE}"/>
              </a:ext>
            </a:extLst>
          </p:cNvPr>
          <p:cNvSpPr txBox="1"/>
          <p:nvPr/>
        </p:nvSpPr>
        <p:spPr>
          <a:xfrm>
            <a:off x="7294981" y="2761523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Lato Light" panose="020F0302020204030203" pitchFamily="34" charset="0"/>
              </a:rPr>
              <a:t>Moist air</a:t>
            </a:r>
          </a:p>
        </p:txBody>
      </p:sp>
      <p:sp>
        <p:nvSpPr>
          <p:cNvPr id="44" name="Flèche : haut 43">
            <a:extLst>
              <a:ext uri="{FF2B5EF4-FFF2-40B4-BE49-F238E27FC236}">
                <a16:creationId xmlns:a16="http://schemas.microsoft.com/office/drawing/2014/main" id="{0EBE9B90-3D87-4A21-8F49-B766437B283D}"/>
              </a:ext>
            </a:extLst>
          </p:cNvPr>
          <p:cNvSpPr/>
          <p:nvPr/>
        </p:nvSpPr>
        <p:spPr>
          <a:xfrm>
            <a:off x="7315199" y="3822059"/>
            <a:ext cx="45719" cy="2109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20">
                <a:extLst>
                  <a:ext uri="{FF2B5EF4-FFF2-40B4-BE49-F238E27FC236}">
                    <a16:creationId xmlns:a16="http://schemas.microsoft.com/office/drawing/2014/main" id="{ACA4615E-68EF-44BD-93DA-80BC5DC981D7}"/>
                  </a:ext>
                </a:extLst>
              </p:cNvPr>
              <p:cNvSpPr txBox="1"/>
              <p:nvPr/>
            </p:nvSpPr>
            <p:spPr>
              <a:xfrm>
                <a:off x="7364511" y="3720181"/>
                <a:ext cx="691984" cy="2918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𝑆𝑡𝑒𝑓𝑎𝑛</m:t>
                          </m:r>
                        </m:sub>
                      </m:sSub>
                    </m:oMath>
                  </m:oMathPara>
                </a14:m>
                <a:endParaRPr lang="en-US" sz="1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45" name="TextBox 20">
                <a:extLst>
                  <a:ext uri="{FF2B5EF4-FFF2-40B4-BE49-F238E27FC236}">
                    <a16:creationId xmlns:a16="http://schemas.microsoft.com/office/drawing/2014/main" id="{ACA4615E-68EF-44BD-93DA-80BC5DC98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511" y="3720181"/>
                <a:ext cx="691984" cy="291811"/>
              </a:xfrm>
              <a:prstGeom prst="rect">
                <a:avLst/>
              </a:prstGeom>
              <a:blipFill>
                <a:blip r:embed="rId8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20">
                <a:extLst>
                  <a:ext uri="{FF2B5EF4-FFF2-40B4-BE49-F238E27FC236}">
                    <a16:creationId xmlns:a16="http://schemas.microsoft.com/office/drawing/2014/main" id="{446BD9C1-0D7C-45B3-B02B-8CA14772C33F}"/>
                  </a:ext>
                </a:extLst>
              </p:cNvPr>
              <p:cNvSpPr txBox="1"/>
              <p:nvPr/>
            </p:nvSpPr>
            <p:spPr>
              <a:xfrm>
                <a:off x="7426792" y="2950993"/>
                <a:ext cx="526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46" name="TextBox 20">
                <a:extLst>
                  <a:ext uri="{FF2B5EF4-FFF2-40B4-BE49-F238E27FC236}">
                    <a16:creationId xmlns:a16="http://schemas.microsoft.com/office/drawing/2014/main" id="{446BD9C1-0D7C-45B3-B02B-8CA14772C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792" y="2950993"/>
                <a:ext cx="526683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39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1418C-9074-48AE-AE2B-62D3EF53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Implementation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space réservé du contenu 8">
                <a:extLst>
                  <a:ext uri="{FF2B5EF4-FFF2-40B4-BE49-F238E27FC236}">
                    <a16:creationId xmlns:a16="http://schemas.microsoft.com/office/drawing/2014/main" id="{0F5114FB-2BA4-4B7B-A1C1-6370F8B5B283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fr-FR" dirty="0"/>
                  <a:t>In the </a:t>
                </a:r>
                <a:r>
                  <a:rPr lang="fr-FR" dirty="0" err="1"/>
                  <a:t>Moisture</a:t>
                </a:r>
                <a:r>
                  <a:rPr lang="fr-FR" dirty="0"/>
                  <a:t> Flow </a:t>
                </a:r>
                <a:r>
                  <a:rPr lang="fr-FR" dirty="0" err="1"/>
                  <a:t>coupling</a:t>
                </a:r>
                <a:r>
                  <a:rPr lang="fr-FR" dirty="0"/>
                  <a:t> </a:t>
                </a:r>
                <a:r>
                  <a:rPr lang="fr-FR" dirty="0" err="1"/>
                  <a:t>node</a:t>
                </a:r>
                <a:r>
                  <a:rPr lang="fr-FR" dirty="0"/>
                  <a:t>, the </a:t>
                </a:r>
                <a:r>
                  <a:rPr lang="fr-FR" b="1" dirty="0" err="1"/>
                  <a:t>Account</a:t>
                </a:r>
                <a:r>
                  <a:rPr lang="fr-FR" b="1" dirty="0"/>
                  <a:t> for Stefan </a:t>
                </a:r>
                <a:r>
                  <a:rPr lang="fr-FR" b="1" dirty="0" err="1"/>
                  <a:t>velocity</a:t>
                </a:r>
                <a:r>
                  <a:rPr lang="fr-FR" b="1" dirty="0"/>
                  <a:t> at </a:t>
                </a:r>
                <a:r>
                  <a:rPr lang="fr-FR" b="1" dirty="0" err="1"/>
                  <a:t>walls</a:t>
                </a:r>
                <a:r>
                  <a:rPr lang="fr-FR" dirty="0"/>
                  <a:t> check box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available</a:t>
                </a:r>
                <a:r>
                  <a:rPr lang="fr-FR" dirty="0"/>
                  <a:t> </a:t>
                </a:r>
                <a:r>
                  <a:rPr lang="fr-FR" dirty="0" err="1"/>
                  <a:t>when</a:t>
                </a:r>
                <a:r>
                  <a:rPr lang="fr-FR" dirty="0"/>
                  <a:t> the </a:t>
                </a:r>
                <a:r>
                  <a:rPr lang="fr-FR" dirty="0" err="1"/>
                  <a:t>Concentrated</a:t>
                </a:r>
                <a:r>
                  <a:rPr lang="fr-FR" dirty="0"/>
                  <a:t> </a:t>
                </a:r>
                <a:r>
                  <a:rPr lang="fr-FR" dirty="0" err="1"/>
                  <a:t>Species</a:t>
                </a:r>
                <a:r>
                  <a:rPr lang="fr-FR" dirty="0"/>
                  <a:t> formulation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used</a:t>
                </a:r>
                <a:r>
                  <a:rPr lang="fr-FR" dirty="0"/>
                  <a:t> in </a:t>
                </a:r>
                <a:r>
                  <a:rPr lang="fr-FR" dirty="0" err="1"/>
                  <a:t>Moisture</a:t>
                </a:r>
                <a:r>
                  <a:rPr lang="fr-FR" dirty="0"/>
                  <a:t> Transport interface.</a:t>
                </a:r>
              </a:p>
              <a:p>
                <a:r>
                  <a:rPr lang="fr-FR" dirty="0" err="1"/>
                  <a:t>When</a:t>
                </a:r>
                <a:r>
                  <a:rPr lang="fr-FR" dirty="0"/>
                  <a:t> the check box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selected</a:t>
                </a:r>
                <a:r>
                  <a:rPr lang="fr-FR" dirty="0"/>
                  <a:t>, the </a:t>
                </a:r>
                <a:r>
                  <a:rPr lang="fr-FR" dirty="0" err="1"/>
                  <a:t>coupling</a:t>
                </a:r>
                <a:r>
                  <a:rPr lang="fr-FR" dirty="0"/>
                  <a:t> </a:t>
                </a:r>
                <a:r>
                  <a:rPr lang="fr-FR" dirty="0" err="1"/>
                  <a:t>node</a:t>
                </a:r>
                <a:r>
                  <a:rPr lang="fr-FR" dirty="0"/>
                  <a:t>:</a:t>
                </a:r>
              </a:p>
              <a:p>
                <a:pPr lvl="1"/>
                <a:r>
                  <a:rPr lang="fr-FR" dirty="0" err="1"/>
                  <a:t>Computes</a:t>
                </a:r>
                <a:r>
                  <a:rPr lang="fr-FR" dirty="0"/>
                  <a:t> the Stefan </a:t>
                </a:r>
                <a:r>
                  <a:rPr lang="fr-FR" dirty="0" err="1"/>
                  <a:t>velocity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𝑆𝑡𝑒𝑓𝑎𝑛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err="1"/>
                  <a:t>from</a:t>
                </a:r>
                <a:r>
                  <a:rPr lang="fr-FR" dirty="0"/>
                  <a:t> the </a:t>
                </a:r>
                <a:r>
                  <a:rPr lang="fr-FR" dirty="0" err="1"/>
                  <a:t>moisture</a:t>
                </a:r>
                <a:r>
                  <a:rPr lang="fr-FR" dirty="0"/>
                  <a:t>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0">
                            <a:latin typeface="Cambria Math" panose="02040503050406030204" pitchFamily="18" charset="0"/>
                          </a:rPr>
                          <m:t>𝐠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err="1"/>
                  <a:t>prescribed</a:t>
                </a:r>
                <a:r>
                  <a:rPr lang="fr-FR" dirty="0"/>
                  <a:t> by the </a:t>
                </a:r>
                <a:r>
                  <a:rPr lang="fr-FR" dirty="0" err="1"/>
                  <a:t>Wet</a:t>
                </a:r>
                <a:r>
                  <a:rPr lang="fr-FR" dirty="0"/>
                  <a:t> Surface </a:t>
                </a:r>
                <a:r>
                  <a:rPr lang="fr-FR" dirty="0" err="1"/>
                  <a:t>feature</a:t>
                </a:r>
                <a:r>
                  <a:rPr lang="fr-FR" dirty="0"/>
                  <a:t>.</a:t>
                </a:r>
              </a:p>
              <a:p>
                <a:pPr lvl="1"/>
                <a:r>
                  <a:rPr lang="fr-FR" dirty="0" err="1"/>
                  <a:t>Adds</a:t>
                </a:r>
                <a:r>
                  <a:rPr lang="fr-FR" dirty="0"/>
                  <a:t> the Stefan </a:t>
                </a:r>
                <a:r>
                  <a:rPr lang="fr-FR" dirty="0" err="1"/>
                  <a:t>velocity</a:t>
                </a:r>
                <a:r>
                  <a:rPr lang="fr-FR" dirty="0"/>
                  <a:t> contribution to the </a:t>
                </a:r>
                <a:r>
                  <a:rPr lang="fr-FR" dirty="0" err="1"/>
                  <a:t>leakage</a:t>
                </a:r>
                <a:r>
                  <a:rPr lang="fr-FR" dirty="0"/>
                  <a:t> </a:t>
                </a:r>
                <a:r>
                  <a:rPr lang="fr-FR" dirty="0" err="1"/>
                  <a:t>velocity</a:t>
                </a:r>
                <a:r>
                  <a:rPr lang="fr-FR" dirty="0"/>
                  <a:t> in the Wall </a:t>
                </a:r>
                <a:r>
                  <a:rPr lang="fr-FR" dirty="0" err="1"/>
                  <a:t>feature</a:t>
                </a:r>
                <a:r>
                  <a:rPr lang="fr-FR" dirty="0"/>
                  <a:t> on </a:t>
                </a:r>
                <a:r>
                  <a:rPr lang="fr-FR" dirty="0" err="1"/>
                  <a:t>corresponding</a:t>
                </a:r>
                <a:r>
                  <a:rPr lang="fr-FR" dirty="0"/>
                  <a:t> </a:t>
                </a:r>
                <a:r>
                  <a:rPr lang="fr-FR" dirty="0" err="1"/>
                  <a:t>boundaries</a:t>
                </a:r>
                <a:r>
                  <a:rPr lang="fr-FR" dirty="0"/>
                  <a:t>.</a:t>
                </a: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9" name="Espace réservé du contenu 8">
                <a:extLst>
                  <a:ext uri="{FF2B5EF4-FFF2-40B4-BE49-F238E27FC236}">
                    <a16:creationId xmlns:a16="http://schemas.microsoft.com/office/drawing/2014/main" id="{0F5114FB-2BA4-4B7B-A1C1-6370F8B5B2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blipFill>
                <a:blip r:embed="rId2"/>
                <a:stretch>
                  <a:fillRect t="-771" r="-8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846C069E-DF02-4359-9C5B-4BFC37F89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990" y="49775"/>
            <a:ext cx="3273555" cy="24924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054A24-622E-4DCC-AB2C-A566FB523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633" y="2584585"/>
            <a:ext cx="3273555" cy="2500078"/>
          </a:xfrm>
          <a:prstGeom prst="rect">
            <a:avLst/>
          </a:prstGeom>
        </p:spPr>
      </p:pic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5AE2F44-605D-4A3D-89F5-B08F688E5061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54879" y="1586114"/>
            <a:ext cx="2434178" cy="19519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88C4380-8C7F-4C79-A6A9-185F5F216774}"/>
              </a:ext>
            </a:extLst>
          </p:cNvPr>
          <p:cNvCxnSpPr>
            <a:cxnSpLocks/>
          </p:cNvCxnSpPr>
          <p:nvPr/>
        </p:nvCxnSpPr>
        <p:spPr>
          <a:xfrm flipH="1">
            <a:off x="6563604" y="3786727"/>
            <a:ext cx="10281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0">
            <a:extLst>
              <a:ext uri="{FF2B5EF4-FFF2-40B4-BE49-F238E27FC236}">
                <a16:creationId xmlns:a16="http://schemas.microsoft.com/office/drawing/2014/main" id="{7B17CFD4-207C-4E53-94E9-A12CEA544611}"/>
              </a:ext>
            </a:extLst>
          </p:cNvPr>
          <p:cNvSpPr txBox="1"/>
          <p:nvPr/>
        </p:nvSpPr>
        <p:spPr>
          <a:xfrm>
            <a:off x="7135507" y="1288493"/>
            <a:ext cx="9124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Lato Light" panose="020F0302020204030203" pitchFamily="34" charset="0"/>
              </a:rPr>
              <a:t>Moisture flux</a:t>
            </a:r>
          </a:p>
        </p:txBody>
      </p:sp>
      <p:sp>
        <p:nvSpPr>
          <p:cNvPr id="27" name="TextBox 20">
            <a:extLst>
              <a:ext uri="{FF2B5EF4-FFF2-40B4-BE49-F238E27FC236}">
                <a16:creationId xmlns:a16="http://schemas.microsoft.com/office/drawing/2014/main" id="{AB4715FA-0058-41C1-97E1-B9A8B8CC2089}"/>
              </a:ext>
            </a:extLst>
          </p:cNvPr>
          <p:cNvSpPr txBox="1"/>
          <p:nvPr/>
        </p:nvSpPr>
        <p:spPr>
          <a:xfrm>
            <a:off x="6729461" y="3560785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Lato Light" panose="020F0302020204030203" pitchFamily="34" charset="0"/>
              </a:rPr>
              <a:t>Stefan velocity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6EA5701-9067-4FE7-9265-04E1CC3E2CDF}"/>
              </a:ext>
            </a:extLst>
          </p:cNvPr>
          <p:cNvSpPr txBox="1"/>
          <p:nvPr/>
        </p:nvSpPr>
        <p:spPr>
          <a:xfrm>
            <a:off x="7288833" y="10836"/>
            <a:ext cx="14882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Settings window of the Wet Surface feature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1095C36-B245-4D68-BDE5-5C8E33AC4B1C}"/>
              </a:ext>
            </a:extLst>
          </p:cNvPr>
          <p:cNvSpPr txBox="1"/>
          <p:nvPr/>
        </p:nvSpPr>
        <p:spPr>
          <a:xfrm>
            <a:off x="4572000" y="4622998"/>
            <a:ext cx="137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Settings window of the Moisture Flow coupling node</a:t>
            </a:r>
          </a:p>
        </p:txBody>
      </p:sp>
    </p:spTree>
    <p:extLst>
      <p:ext uri="{BB962C8B-B14F-4D97-AF65-F5344CB8AC3E}">
        <p14:creationId xmlns:p14="http://schemas.microsoft.com/office/powerpoint/2010/main" val="345448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1418C-9074-48AE-AE2B-62D3EF53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Implementation</a:t>
            </a:r>
            <a:endParaRPr lang="fr-FR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0F5114FB-2BA4-4B7B-A1C1-6370F8B5B28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Study</a:t>
            </a:r>
            <a:r>
              <a:rPr lang="fr-FR" dirty="0"/>
              <a:t> 1: enables </a:t>
            </a:r>
            <a:r>
              <a:rPr lang="fr-FR" dirty="0" err="1"/>
              <a:t>Moisture</a:t>
            </a:r>
            <a:r>
              <a:rPr lang="fr-FR" dirty="0"/>
              <a:t> Flow 1,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b="1" dirty="0" err="1"/>
              <a:t>Account</a:t>
            </a:r>
            <a:r>
              <a:rPr lang="fr-FR" b="1" dirty="0"/>
              <a:t> for Stefan </a:t>
            </a:r>
            <a:r>
              <a:rPr lang="fr-FR" b="1" dirty="0" err="1"/>
              <a:t>velocity</a:t>
            </a:r>
            <a:r>
              <a:rPr lang="fr-FR" b="1" dirty="0"/>
              <a:t> at </a:t>
            </a:r>
            <a:r>
              <a:rPr lang="fr-FR" b="1" dirty="0" err="1"/>
              <a:t>walls</a:t>
            </a:r>
            <a:r>
              <a:rPr lang="fr-FR" dirty="0"/>
              <a:t> not </a:t>
            </a:r>
            <a:r>
              <a:rPr lang="fr-FR" dirty="0" err="1"/>
              <a:t>selected</a:t>
            </a:r>
            <a:r>
              <a:rPr lang="fr-FR" dirty="0"/>
              <a:t> </a:t>
            </a:r>
          </a:p>
          <a:p>
            <a:r>
              <a:rPr lang="fr-FR" dirty="0" err="1"/>
              <a:t>Study</a:t>
            </a:r>
            <a:r>
              <a:rPr lang="fr-FR" dirty="0"/>
              <a:t> 2: enables </a:t>
            </a:r>
            <a:r>
              <a:rPr lang="fr-FR" dirty="0" err="1"/>
              <a:t>Moisture</a:t>
            </a:r>
            <a:r>
              <a:rPr lang="fr-FR" dirty="0"/>
              <a:t> Flow 2,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b="1" dirty="0" err="1"/>
              <a:t>Account</a:t>
            </a:r>
            <a:r>
              <a:rPr lang="fr-FR" b="1" dirty="0"/>
              <a:t> for Stefan </a:t>
            </a:r>
            <a:r>
              <a:rPr lang="fr-FR" b="1" dirty="0" err="1"/>
              <a:t>velocity</a:t>
            </a:r>
            <a:r>
              <a:rPr lang="fr-FR" b="1" dirty="0"/>
              <a:t> at </a:t>
            </a:r>
            <a:r>
              <a:rPr lang="fr-FR" b="1" dirty="0" err="1"/>
              <a:t>walls</a:t>
            </a:r>
            <a:r>
              <a:rPr lang="fr-FR" dirty="0"/>
              <a:t> </a:t>
            </a:r>
            <a:r>
              <a:rPr lang="fr-FR" dirty="0" err="1"/>
              <a:t>selected</a:t>
            </a:r>
            <a:endParaRPr lang="fr-FR" dirty="0"/>
          </a:p>
          <a:p>
            <a:r>
              <a:rPr lang="fr-FR" dirty="0" err="1"/>
              <a:t>Study</a:t>
            </a:r>
            <a:r>
              <a:rPr lang="fr-FR" dirty="0"/>
              <a:t> 1 &amp; 2: </a:t>
            </a:r>
            <a:r>
              <a:rPr lang="fr-FR" dirty="0" err="1"/>
              <a:t>Fully</a:t>
            </a:r>
            <a:r>
              <a:rPr lang="fr-FR" dirty="0"/>
              <a:t> </a:t>
            </a:r>
            <a:r>
              <a:rPr lang="fr-FR" dirty="0" err="1"/>
              <a:t>coupled</a:t>
            </a:r>
            <a:r>
              <a:rPr lang="fr-FR" dirty="0"/>
              <a:t> solver for </a:t>
            </a:r>
            <a:r>
              <a:rPr lang="fr-FR" dirty="0" err="1"/>
              <a:t>better</a:t>
            </a:r>
            <a:r>
              <a:rPr lang="fr-FR" dirty="0"/>
              <a:t> convergence</a:t>
            </a:r>
          </a:p>
          <a:p>
            <a:pPr lvl="1"/>
            <a:r>
              <a:rPr lang="fr-FR" dirty="0" err="1"/>
              <a:t>Damping</a:t>
            </a:r>
            <a:r>
              <a:rPr lang="fr-FR" dirty="0"/>
              <a:t>: 0.8</a:t>
            </a:r>
          </a:p>
          <a:p>
            <a:pPr lvl="1"/>
            <a:r>
              <a:rPr lang="fr-FR" dirty="0" err="1"/>
              <a:t>Jacobian</a:t>
            </a:r>
            <a:r>
              <a:rPr lang="fr-FR" dirty="0"/>
              <a:t> update: On </a:t>
            </a:r>
            <a:r>
              <a:rPr lang="fr-FR" dirty="0" err="1"/>
              <a:t>every</a:t>
            </a:r>
            <a:r>
              <a:rPr lang="fr-FR" dirty="0"/>
              <a:t> </a:t>
            </a:r>
            <a:r>
              <a:rPr lang="fr-FR" dirty="0" err="1"/>
              <a:t>iteration</a:t>
            </a:r>
            <a:endParaRPr lang="fr-FR" dirty="0"/>
          </a:p>
          <a:p>
            <a:pPr lvl="1"/>
            <a:r>
              <a:rPr lang="fr-FR" dirty="0" err="1"/>
              <a:t>Stabilization</a:t>
            </a:r>
            <a:r>
              <a:rPr lang="fr-FR" dirty="0"/>
              <a:t> and </a:t>
            </a:r>
            <a:r>
              <a:rPr lang="fr-FR" dirty="0" err="1"/>
              <a:t>acceleration</a:t>
            </a:r>
            <a:r>
              <a:rPr lang="fr-FR" dirty="0"/>
              <a:t>: Anderson </a:t>
            </a:r>
            <a:r>
              <a:rPr lang="fr-FR" dirty="0" err="1"/>
              <a:t>acceleration</a:t>
            </a:r>
            <a:endParaRPr lang="fr-FR" dirty="0"/>
          </a:p>
          <a:p>
            <a:r>
              <a:rPr lang="fr-FR" dirty="0"/>
              <a:t>Default </a:t>
            </a:r>
            <a:r>
              <a:rPr lang="fr-FR" dirty="0" err="1"/>
              <a:t>mesh</a:t>
            </a:r>
            <a:endParaRPr lang="fr-FR" dirty="0"/>
          </a:p>
          <a:p>
            <a:r>
              <a:rPr lang="fr-FR" dirty="0"/>
              <a:t>In the </a:t>
            </a:r>
            <a:r>
              <a:rPr lang="fr-FR" dirty="0" err="1"/>
              <a:t>Wet</a:t>
            </a:r>
            <a:r>
              <a:rPr lang="fr-FR" dirty="0"/>
              <a:t> Surface </a:t>
            </a:r>
            <a:r>
              <a:rPr lang="fr-FR" dirty="0" err="1"/>
              <a:t>feature</a:t>
            </a:r>
            <a:r>
              <a:rPr lang="fr-FR" dirty="0"/>
              <a:t>, </a:t>
            </a:r>
            <a:r>
              <a:rPr lang="fr-FR" dirty="0" err="1"/>
              <a:t>ramp</a:t>
            </a:r>
            <a:r>
              <a:rPr lang="fr-FR" dirty="0"/>
              <a:t> </a:t>
            </a:r>
            <a:r>
              <a:rPr lang="fr-FR" dirty="0" err="1"/>
              <a:t>applied</a:t>
            </a:r>
            <a:r>
              <a:rPr lang="fr-FR" dirty="0"/>
              <a:t> on </a:t>
            </a:r>
            <a:r>
              <a:rPr lang="fr-FR" dirty="0" err="1"/>
              <a:t>evaporation</a:t>
            </a:r>
            <a:r>
              <a:rPr lang="fr-FR" dirty="0"/>
              <a:t> rate for consistent </a:t>
            </a:r>
            <a:r>
              <a:rPr lang="fr-FR" dirty="0" err="1"/>
              <a:t>initialization</a:t>
            </a:r>
            <a:r>
              <a:rPr lang="fr-FR" dirty="0"/>
              <a:t>: K=</a:t>
            </a:r>
            <a:r>
              <a:rPr lang="en-US" dirty="0"/>
              <a:t>100*rm1(t*1[1/s])</a:t>
            </a:r>
            <a:endParaRPr lang="fr-FR" dirty="0"/>
          </a:p>
          <a:p>
            <a:pPr marL="292100" lvl="1" indent="0">
              <a:buNone/>
            </a:pP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6FFDA8-D140-4B41-9466-C6971DFF0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09550"/>
            <a:ext cx="2616279" cy="4248150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D7D8D850-0BDB-4244-BEF3-B89B06CFDB8E}"/>
              </a:ext>
            </a:extLst>
          </p:cNvPr>
          <p:cNvSpPr txBox="1"/>
          <p:nvPr/>
        </p:nvSpPr>
        <p:spPr>
          <a:xfrm>
            <a:off x="6324599" y="4485353"/>
            <a:ext cx="26924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Settings window of the Fully Coupled node in Study 1 and Study 2</a:t>
            </a:r>
          </a:p>
        </p:txBody>
      </p:sp>
    </p:spTree>
    <p:extLst>
      <p:ext uri="{BB962C8B-B14F-4D97-AF65-F5344CB8AC3E}">
        <p14:creationId xmlns:p14="http://schemas.microsoft.com/office/powerpoint/2010/main" val="76968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3EC363A7-4EED-495F-A808-3F6DA4C12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97145"/>
            <a:ext cx="4880163" cy="354921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AE4FAE-5D73-411D-88BA-35824448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>
              <a:xfrm>
                <a:off x="630239" y="1543050"/>
                <a:ext cx="2874962" cy="3162300"/>
              </a:xfrm>
            </p:spPr>
            <p:txBody>
              <a:bodyPr/>
              <a:lstStyle/>
              <a:p>
                <a:r>
                  <a:rPr lang="fr-FR" dirty="0"/>
                  <a:t>The Stefan </a:t>
                </a:r>
                <a:r>
                  <a:rPr lang="fr-FR" dirty="0" err="1"/>
                  <a:t>velocity</a:t>
                </a:r>
                <a:r>
                  <a:rPr lang="fr-FR" dirty="0"/>
                  <a:t> contribution to the </a:t>
                </a:r>
                <a:r>
                  <a:rPr lang="fr-FR" dirty="0" err="1"/>
                  <a:t>leakage</a:t>
                </a:r>
                <a:r>
                  <a:rPr lang="fr-FR" dirty="0"/>
                  <a:t> </a:t>
                </a:r>
                <a:r>
                  <a:rPr lang="fr-FR" dirty="0" err="1"/>
                  <a:t>velocity</a:t>
                </a:r>
                <a:r>
                  <a:rPr lang="fr-FR" dirty="0"/>
                  <a:t> on the </a:t>
                </a:r>
                <a:r>
                  <a:rPr lang="fr-FR" dirty="0" err="1"/>
                  <a:t>evaporation</a:t>
                </a:r>
                <a:r>
                  <a:rPr lang="fr-FR" dirty="0"/>
                  <a:t> surface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much</a:t>
                </a:r>
                <a:r>
                  <a:rPr lang="fr-FR" dirty="0"/>
                  <a:t> </a:t>
                </a:r>
                <a:r>
                  <a:rPr lang="fr-FR" dirty="0" err="1"/>
                  <a:t>smaller</a:t>
                </a:r>
                <a:r>
                  <a:rPr lang="fr-FR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than</a:t>
                </a:r>
                <a:r>
                  <a:rPr lang="fr-FR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.</a:t>
                </a:r>
              </a:p>
              <a:p>
                <a:endParaRPr lang="fr-FR" dirty="0"/>
              </a:p>
            </p:txBody>
          </p:sp>
        </mc:Choice>
        <mc:Fallback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xfrm>
                <a:off x="630239" y="1543050"/>
                <a:ext cx="2874962" cy="3162300"/>
              </a:xfrm>
              <a:blipFill>
                <a:blip r:embed="rId3"/>
                <a:stretch>
                  <a:fillRect l="-212" t="-385" r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03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21A770E-E1D2-4FF5-AAEA-AE75CC79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902" y="2813925"/>
            <a:ext cx="3581629" cy="19897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269C09-F02B-45D7-90C6-489CA4CE3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903" y="339781"/>
            <a:ext cx="3581629" cy="19897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AE4FAE-5D73-411D-88BA-35824448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/>
            <p:txBody>
              <a:bodyPr/>
              <a:lstStyle/>
              <a:p>
                <a:r>
                  <a:rPr lang="fr-FR" dirty="0"/>
                  <a:t>Close to the </a:t>
                </a:r>
                <a:r>
                  <a:rPr lang="fr-FR" dirty="0" err="1"/>
                  <a:t>evaporation</a:t>
                </a:r>
                <a:r>
                  <a:rPr lang="fr-FR" dirty="0"/>
                  <a:t> surface, the </a:t>
                </a:r>
                <a:r>
                  <a:rPr lang="fr-FR" dirty="0" err="1"/>
                  <a:t>vapor</a:t>
                </a:r>
                <a:r>
                  <a:rPr lang="fr-FR" dirty="0"/>
                  <a:t> concentration </a:t>
                </a:r>
                <a:r>
                  <a:rPr lang="fr-FR" dirty="0" err="1"/>
                  <a:t>is</a:t>
                </a:r>
                <a:r>
                  <a:rPr lang="fr-FR" dirty="0"/>
                  <a:t> about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22</m:t>
                    </m:r>
                    <m:f>
                      <m:fPr>
                        <m:type m:val="lin"/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mol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err="1"/>
                  <a:t>when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whereas</a:t>
                </a:r>
                <a:r>
                  <a:rPr lang="fr-FR" dirty="0"/>
                  <a:t> </a:t>
                </a:r>
                <a:r>
                  <a:rPr lang="fr-FR" dirty="0" err="1"/>
                  <a:t>it</a:t>
                </a:r>
                <a:r>
                  <a:rPr lang="fr-FR" dirty="0"/>
                  <a:t>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only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</m:t>
                    </m:r>
                    <m:f>
                      <m:fPr>
                        <m:type m:val="lin"/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mol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fr-FR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when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. </a:t>
                </a:r>
              </a:p>
              <a:p>
                <a:r>
                  <a:rPr lang="fr-FR" dirty="0"/>
                  <a:t>The </a:t>
                </a:r>
                <a:r>
                  <a:rPr lang="fr-FR" dirty="0" err="1"/>
                  <a:t>difference</a:t>
                </a:r>
                <a:r>
                  <a:rPr lang="fr-FR" dirty="0"/>
                  <a:t> on the </a:t>
                </a:r>
                <a:r>
                  <a:rPr lang="fr-FR" dirty="0" err="1"/>
                  <a:t>vapor</a:t>
                </a:r>
                <a:r>
                  <a:rPr lang="fr-FR" dirty="0"/>
                  <a:t> concentration </a:t>
                </a:r>
                <a:r>
                  <a:rPr lang="fr-FR" dirty="0" err="1"/>
                  <a:t>results</a:t>
                </a:r>
                <a:r>
                  <a:rPr lang="fr-FR" dirty="0"/>
                  <a:t> </a:t>
                </a:r>
                <a:r>
                  <a:rPr lang="fr-FR" dirty="0" err="1"/>
                  <a:t>with</a:t>
                </a:r>
                <a:r>
                  <a:rPr lang="fr-FR" dirty="0"/>
                  <a:t> and </a:t>
                </a:r>
                <a:r>
                  <a:rPr lang="fr-FR" dirty="0" err="1"/>
                  <a:t>without</a:t>
                </a:r>
                <a:r>
                  <a:rPr lang="fr-FR" dirty="0"/>
                  <a:t> Stefan flow can </a:t>
                </a:r>
                <a:r>
                  <a:rPr lang="fr-FR" dirty="0" err="1"/>
                  <a:t>be</a:t>
                </a:r>
                <a:r>
                  <a:rPr lang="fr-FR" dirty="0"/>
                  <a:t> </a:t>
                </a:r>
                <a:r>
                  <a:rPr lang="fr-FR" dirty="0" err="1"/>
                  <a:t>noticed</a:t>
                </a:r>
                <a:r>
                  <a:rPr lang="fr-FR" dirty="0"/>
                  <a:t> </a:t>
                </a:r>
                <a:r>
                  <a:rPr lang="fr-FR" dirty="0" err="1"/>
                  <a:t>when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only</a:t>
                </a:r>
                <a:r>
                  <a:rPr lang="fr-FR" dirty="0"/>
                  <a:t>. </a:t>
                </a:r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blipFill>
                <a:blip r:embed="rId4"/>
                <a:stretch>
                  <a:fillRect l="-207" t="-385" r="-62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4">
            <a:extLst>
              <a:ext uri="{FF2B5EF4-FFF2-40B4-BE49-F238E27FC236}">
                <a16:creationId xmlns:a16="http://schemas.microsoft.com/office/drawing/2014/main" id="{EEC65EB3-F9F1-44D8-A68D-4BF908A07E68}"/>
              </a:ext>
            </a:extLst>
          </p:cNvPr>
          <p:cNvSpPr txBox="1"/>
          <p:nvPr/>
        </p:nvSpPr>
        <p:spPr>
          <a:xfrm>
            <a:off x="7762570" y="1991021"/>
            <a:ext cx="1368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Vapor concentration distribution when T0=20°C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BD0A0954-5F42-4A1A-8447-0392207FEA9B}"/>
              </a:ext>
            </a:extLst>
          </p:cNvPr>
          <p:cNvSpPr txBox="1"/>
          <p:nvPr/>
        </p:nvSpPr>
        <p:spPr>
          <a:xfrm>
            <a:off x="7762570" y="4465165"/>
            <a:ext cx="1368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Vapor concentration distribution when T0=90°C</a:t>
            </a:r>
          </a:p>
        </p:txBody>
      </p:sp>
    </p:spTree>
    <p:extLst>
      <p:ext uri="{BB962C8B-B14F-4D97-AF65-F5344CB8AC3E}">
        <p14:creationId xmlns:p14="http://schemas.microsoft.com/office/powerpoint/2010/main" val="355373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F7B436CC-5299-4559-92E5-A28D634165DB}"/>
              </a:ext>
            </a:extLst>
          </p:cNvPr>
          <p:cNvSpPr txBox="1"/>
          <p:nvPr/>
        </p:nvSpPr>
        <p:spPr>
          <a:xfrm>
            <a:off x="7762570" y="1991021"/>
            <a:ext cx="1368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Velocity magnitude distribution when T0=20°C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AE4FAE-5D73-411D-88BA-35824448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>
              <a:xfrm>
                <a:off x="630238" y="1543050"/>
                <a:ext cx="3027362" cy="3162300"/>
              </a:xfrm>
            </p:spPr>
            <p:txBody>
              <a:bodyPr/>
              <a:lstStyle/>
              <a:p>
                <a:r>
                  <a:rPr lang="fr-FR" dirty="0"/>
                  <a:t>The profile of the </a:t>
                </a:r>
                <a:r>
                  <a:rPr lang="fr-FR" dirty="0" err="1"/>
                  <a:t>velocity</a:t>
                </a:r>
                <a:r>
                  <a:rPr lang="fr-FR" dirty="0"/>
                  <a:t> magnitude </a:t>
                </a:r>
                <a:r>
                  <a:rPr lang="fr-FR" dirty="0" err="1"/>
                  <a:t>with</a:t>
                </a:r>
                <a:r>
                  <a:rPr lang="fr-FR" dirty="0"/>
                  <a:t> Stefan flow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similar</a:t>
                </a:r>
                <a:r>
                  <a:rPr lang="fr-FR" dirty="0"/>
                  <a:t> </a:t>
                </a:r>
                <a:r>
                  <a:rPr lang="fr-FR" dirty="0" err="1"/>
                  <a:t>when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 or </a:t>
                </a:r>
                <a:br>
                  <a:rPr lang="fr-FR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, but the </a:t>
                </a:r>
                <a:r>
                  <a:rPr lang="fr-FR" dirty="0" err="1"/>
                  <a:t>resulting</a:t>
                </a:r>
                <a:r>
                  <a:rPr lang="fr-FR" dirty="0"/>
                  <a:t> </a:t>
                </a:r>
                <a:r>
                  <a:rPr lang="fr-FR" dirty="0" err="1"/>
                  <a:t>velocity</a:t>
                </a:r>
                <a:r>
                  <a:rPr lang="fr-FR" dirty="0"/>
                  <a:t> magnitude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  <a:r>
                  <a:rPr lang="fr-FR" dirty="0" err="1"/>
                  <a:t>much</a:t>
                </a:r>
                <a:r>
                  <a:rPr lang="fr-FR" dirty="0"/>
                  <a:t> </a:t>
                </a:r>
                <a:r>
                  <a:rPr lang="fr-FR" dirty="0" err="1"/>
                  <a:t>higher</a:t>
                </a:r>
                <a:r>
                  <a:rPr lang="fr-FR" dirty="0"/>
                  <a:t> </a:t>
                </a:r>
                <a:r>
                  <a:rPr lang="fr-FR" dirty="0" err="1"/>
                  <a:t>when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 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f>
                      <m:fPr>
                        <m:type m:val="lin"/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fr-FR" dirty="0"/>
                  <a:t> vs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f>
                      <m:fPr>
                        <m:type m:val="lin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fr-FR" dirty="0"/>
                  <a:t>) . </a:t>
                </a:r>
              </a:p>
              <a:p>
                <a:r>
                  <a:rPr lang="fr-FR" dirty="0"/>
                  <a:t>Notice the </a:t>
                </a:r>
                <a:r>
                  <a:rPr lang="fr-FR" dirty="0" err="1"/>
                  <a:t>logarithmic</a:t>
                </a:r>
                <a:r>
                  <a:rPr lang="fr-FR" dirty="0"/>
                  <a:t> </a:t>
                </a:r>
                <a:r>
                  <a:rPr lang="fr-FR" dirty="0" err="1"/>
                  <a:t>scale</a:t>
                </a:r>
                <a:r>
                  <a:rPr lang="fr-FR" dirty="0"/>
                  <a:t> for the </a:t>
                </a:r>
                <a:r>
                  <a:rPr lang="fr-FR" dirty="0" err="1"/>
                  <a:t>color</a:t>
                </a:r>
                <a:r>
                  <a:rPr lang="fr-FR" dirty="0"/>
                  <a:t> table as </a:t>
                </a:r>
                <a:r>
                  <a:rPr lang="fr-FR" dirty="0" err="1"/>
                  <a:t>there</a:t>
                </a:r>
                <a:r>
                  <a:rPr lang="fr-FR" dirty="0"/>
                  <a:t> are </a:t>
                </a:r>
                <a:r>
                  <a:rPr lang="fr-FR" dirty="0" err="1"/>
                  <a:t>two</a:t>
                </a:r>
                <a:r>
                  <a:rPr lang="fr-FR" dirty="0"/>
                  <a:t> </a:t>
                </a:r>
                <a:r>
                  <a:rPr lang="fr-FR" dirty="0" err="1"/>
                  <a:t>orders</a:t>
                </a:r>
                <a:r>
                  <a:rPr lang="fr-FR" dirty="0"/>
                  <a:t> of magnitude </a:t>
                </a:r>
                <a:r>
                  <a:rPr lang="fr-FR" dirty="0" err="1"/>
                  <a:t>between</a:t>
                </a:r>
                <a:r>
                  <a:rPr lang="fr-FR" dirty="0"/>
                  <a:t> the maximum </a:t>
                </a:r>
                <a:r>
                  <a:rPr lang="fr-FR" dirty="0" err="1"/>
                  <a:t>velocity</a:t>
                </a:r>
                <a:r>
                  <a:rPr lang="fr-FR" dirty="0"/>
                  <a:t> </a:t>
                </a:r>
                <a:r>
                  <a:rPr lang="fr-FR" dirty="0" err="1"/>
                  <a:t>with</a:t>
                </a:r>
                <a:r>
                  <a:rPr lang="fr-FR" dirty="0"/>
                  <a:t> and </a:t>
                </a:r>
                <a:r>
                  <a:rPr lang="fr-FR" dirty="0" err="1"/>
                  <a:t>without</a:t>
                </a:r>
                <a:r>
                  <a:rPr lang="fr-FR" dirty="0"/>
                  <a:t> Stefan </a:t>
                </a:r>
                <a:r>
                  <a:rPr lang="fr-FR" dirty="0" err="1"/>
                  <a:t>velocity</a:t>
                </a:r>
                <a:r>
                  <a:rPr lang="fr-FR" dirty="0"/>
                  <a:t>.</a:t>
                </a:r>
              </a:p>
            </p:txBody>
          </p:sp>
        </mc:Choice>
        <mc:Fallback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xfrm>
                <a:off x="630238" y="1543050"/>
                <a:ext cx="3027362" cy="3162300"/>
              </a:xfrm>
              <a:blipFill>
                <a:blip r:embed="rId2"/>
                <a:stretch>
                  <a:fillRect l="-201" t="-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4">
            <a:extLst>
              <a:ext uri="{FF2B5EF4-FFF2-40B4-BE49-F238E27FC236}">
                <a16:creationId xmlns:a16="http://schemas.microsoft.com/office/drawing/2014/main" id="{B8351FF1-CE44-4B4F-9704-519A9E6ECE77}"/>
              </a:ext>
            </a:extLst>
          </p:cNvPr>
          <p:cNvSpPr txBox="1"/>
          <p:nvPr/>
        </p:nvSpPr>
        <p:spPr>
          <a:xfrm>
            <a:off x="7762570" y="4465165"/>
            <a:ext cx="1368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spcBef>
                <a:spcPts val="1000"/>
              </a:spcBef>
            </a:pPr>
            <a:r>
              <a:rPr lang="en-US" sz="800" b="1" i="1" dirty="0">
                <a:solidFill>
                  <a:srgbClr val="3B81B7"/>
                </a:solidFill>
                <a:latin typeface="Lato" panose="020F0502020204030203" pitchFamily="34" charset="77"/>
              </a:rPr>
              <a:t>Velocity magnitude distribution when T0=90°C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3A2461-9CEF-4B1A-897A-CAAB7DD2B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69" y="339781"/>
            <a:ext cx="3580388" cy="19891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5C01E0-8344-4F1D-8AE2-39D907D56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168" y="2814614"/>
            <a:ext cx="3580389" cy="198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9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AE4FAE-5D73-411D-88BA-35824448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/>
              </p:cNvSpPr>
              <p:nvPr>
                <p:ph sz="half" idx="10"/>
              </p:nvPr>
            </p:nvSpPr>
            <p:spPr/>
            <p:txBody>
              <a:bodyPr/>
              <a:lstStyle/>
              <a:p>
                <a:r>
                  <a:rPr lang="fr-FR" dirty="0"/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, the Stefan flow has no visible </a:t>
                </a:r>
                <a:r>
                  <a:rPr lang="fr-FR" dirty="0" err="1"/>
                  <a:t>effect</a:t>
                </a:r>
                <a:r>
                  <a:rPr lang="fr-FR" dirty="0"/>
                  <a:t> on the </a:t>
                </a:r>
                <a:r>
                  <a:rPr lang="fr-FR" dirty="0" err="1"/>
                  <a:t>vapor</a:t>
                </a:r>
                <a:r>
                  <a:rPr lang="fr-FR" dirty="0"/>
                  <a:t> concentration over the </a:t>
                </a:r>
                <a:r>
                  <a:rPr lang="fr-FR" dirty="0" err="1"/>
                  <a:t>evaporation</a:t>
                </a:r>
                <a:r>
                  <a:rPr lang="fr-FR" dirty="0"/>
                  <a:t> surface (</a:t>
                </a:r>
                <a:r>
                  <a:rPr lang="fr-FR" dirty="0" err="1"/>
                  <a:t>blue</a:t>
                </a:r>
                <a:r>
                  <a:rPr lang="fr-FR" dirty="0"/>
                  <a:t> </a:t>
                </a:r>
                <a:r>
                  <a:rPr lang="fr-FR" dirty="0" err="1"/>
                  <a:t>curves</a:t>
                </a:r>
                <a:r>
                  <a:rPr lang="fr-FR" dirty="0"/>
                  <a:t>).</a:t>
                </a:r>
              </a:p>
              <a:p>
                <a:r>
                  <a:rPr lang="fr-FR" dirty="0"/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90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fr-FR" dirty="0"/>
                  <a:t>, </a:t>
                </a:r>
                <a:r>
                  <a:rPr lang="fr-FR" dirty="0" err="1"/>
                  <a:t>accounting</a:t>
                </a:r>
                <a:r>
                  <a:rPr lang="fr-FR" dirty="0"/>
                  <a:t> for the Stefan flow </a:t>
                </a:r>
                <a:r>
                  <a:rPr lang="fr-FR" dirty="0" err="1"/>
                  <a:t>gives</a:t>
                </a:r>
                <a:r>
                  <a:rPr lang="fr-FR" dirty="0"/>
                  <a:t> up to a 20% </a:t>
                </a:r>
                <a:r>
                  <a:rPr lang="fr-FR" dirty="0" err="1"/>
                  <a:t>difference</a:t>
                </a:r>
                <a:r>
                  <a:rPr lang="fr-FR" dirty="0"/>
                  <a:t> on the </a:t>
                </a:r>
                <a:r>
                  <a:rPr lang="fr-FR" dirty="0" err="1"/>
                  <a:t>vapor</a:t>
                </a:r>
                <a:r>
                  <a:rPr lang="fr-FR" dirty="0"/>
                  <a:t> concentration over the </a:t>
                </a:r>
                <a:r>
                  <a:rPr lang="fr-FR" dirty="0" err="1"/>
                  <a:t>evaporation</a:t>
                </a:r>
                <a:r>
                  <a:rPr lang="fr-FR" dirty="0"/>
                  <a:t> surface (green </a:t>
                </a:r>
                <a:r>
                  <a:rPr lang="fr-FR" dirty="0" err="1"/>
                  <a:t>curves</a:t>
                </a:r>
                <a:r>
                  <a:rPr lang="fr-FR" dirty="0"/>
                  <a:t>).</a:t>
                </a:r>
              </a:p>
              <a:p>
                <a:endParaRPr lang="fr-FR" dirty="0"/>
              </a:p>
            </p:txBody>
          </p:sp>
        </mc:Choice>
        <mc:Fallback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C8F99CC8-71D1-4301-832A-475B47C79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0"/>
              </p:nvPr>
            </p:nvSpPr>
            <p:spPr>
              <a:blipFill>
                <a:blip r:embed="rId2"/>
                <a:stretch>
                  <a:fillRect l="-207" t="-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C67899F9-1A00-4B15-8F60-3FA00795F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819150"/>
            <a:ext cx="4880163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56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Account for Stefan velocity at walls</a:t>
                </a:r>
                <a:r>
                  <a:rPr lang="en-US" dirty="0"/>
                  <a:t> option in the Moisture Flow coupling node can be used to compute the Stefan velocity on boundaries where any of the following features of the Moisture Transport interface is active:</a:t>
                </a:r>
              </a:p>
              <a:p>
                <a:pPr lvl="1"/>
                <a:r>
                  <a:rPr lang="en-US" dirty="0"/>
                  <a:t>Moisture Flux</a:t>
                </a:r>
              </a:p>
              <a:p>
                <a:pPr lvl="1"/>
                <a:r>
                  <a:rPr lang="en-US" dirty="0"/>
                  <a:t>Moisture Content</a:t>
                </a:r>
              </a:p>
              <a:p>
                <a:pPr lvl="1"/>
                <a:r>
                  <a:rPr lang="en-US" dirty="0"/>
                  <a:t>Wet Surface</a:t>
                </a:r>
              </a:p>
              <a:p>
                <a:pPr lvl="1"/>
                <a:r>
                  <a:rPr lang="en-US" dirty="0"/>
                  <a:t>Moist Surface</a:t>
                </a:r>
              </a:p>
              <a:p>
                <a:r>
                  <a:rPr lang="en-US" dirty="0"/>
                  <a:t>This option has no effect on boundaries where a Slip wall condition is active in the Fluid Flow interface.</a:t>
                </a:r>
              </a:p>
              <a:p>
                <a:r>
                  <a:rPr lang="en-US" dirty="0"/>
                  <a:t>This option is applicable in turbulent moisture flow models, including those with wall functions. </a:t>
                </a:r>
              </a:p>
              <a:p>
                <a:r>
                  <a:rPr lang="en-US" dirty="0"/>
                  <a:t>In this tutorial model, the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is prescribed, but evaporative cooling and </a:t>
                </a:r>
                <a:r>
                  <a:rPr lang="en-US" dirty="0" err="1"/>
                  <a:t>nonisothermal</a:t>
                </a:r>
                <a:r>
                  <a:rPr lang="en-US" dirty="0"/>
                  <a:t> effects may be accounted for by adding the Heat Transfer interface, and the Heat and Moisture and </a:t>
                </a:r>
                <a:r>
                  <a:rPr lang="en-US" dirty="0" err="1"/>
                  <a:t>Nonisothermal</a:t>
                </a:r>
                <a:r>
                  <a:rPr lang="en-US" dirty="0"/>
                  <a:t> Flow coupling nodes.</a:t>
                </a:r>
              </a:p>
              <a:p>
                <a:pPr marL="292100" lvl="1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03" t="-1138" r="-454" b="-48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37608"/>
      </p:ext>
    </p:extLst>
  </p:cSld>
  <p:clrMapOvr>
    <a:masterClrMapping/>
  </p:clrMapOvr>
</p:sld>
</file>

<file path=ppt/theme/theme1.xml><?xml version="1.0" encoding="utf-8"?>
<a:theme xmlns:a="http://schemas.openxmlformats.org/drawingml/2006/main" name="2_comsol-slide-template-NEW">
  <a:themeElements>
    <a:clrScheme name="COMSOL 1">
      <a:dk1>
        <a:srgbClr val="393A39"/>
      </a:dk1>
      <a:lt1>
        <a:srgbClr val="FFFFFF"/>
      </a:lt1>
      <a:dk2>
        <a:srgbClr val="12192D"/>
      </a:dk2>
      <a:lt2>
        <a:srgbClr val="BDD2DE"/>
      </a:lt2>
      <a:accent1>
        <a:srgbClr val="1B4D81"/>
      </a:accent1>
      <a:accent2>
        <a:srgbClr val="3B80B6"/>
      </a:accent2>
      <a:accent3>
        <a:srgbClr val="E39C47"/>
      </a:accent3>
      <a:accent4>
        <a:srgbClr val="D5572D"/>
      </a:accent4>
      <a:accent5>
        <a:srgbClr val="3C7881"/>
      </a:accent5>
      <a:accent6>
        <a:srgbClr val="AAD3C5"/>
      </a:accent6>
      <a:hlink>
        <a:srgbClr val="3B80B6"/>
      </a:hlink>
      <a:folHlink>
        <a:srgbClr val="1A4D83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A31D662-4B09-FD40-915E-578D5FC7E514}" vid="{D1BCAEE3-4106-F24B-BAF9-0C2744683F9C}"/>
    </a:ext>
  </a:extLst>
</a:theme>
</file>

<file path=ppt/theme/theme2.xml><?xml version="1.0" encoding="utf-8"?>
<a:theme xmlns:a="http://schemas.openxmlformats.org/drawingml/2006/main" name="comsol-slide-template-NEW">
  <a:themeElements>
    <a:clrScheme name="COMSOL 1">
      <a:dk1>
        <a:srgbClr val="393A39"/>
      </a:dk1>
      <a:lt1>
        <a:srgbClr val="FFFFFF"/>
      </a:lt1>
      <a:dk2>
        <a:srgbClr val="12192D"/>
      </a:dk2>
      <a:lt2>
        <a:srgbClr val="BDD2DE"/>
      </a:lt2>
      <a:accent1>
        <a:srgbClr val="1B4D81"/>
      </a:accent1>
      <a:accent2>
        <a:srgbClr val="3B80B6"/>
      </a:accent2>
      <a:accent3>
        <a:srgbClr val="E39C47"/>
      </a:accent3>
      <a:accent4>
        <a:srgbClr val="D5572D"/>
      </a:accent4>
      <a:accent5>
        <a:srgbClr val="3C7881"/>
      </a:accent5>
      <a:accent6>
        <a:srgbClr val="AAD3C5"/>
      </a:accent6>
      <a:hlink>
        <a:srgbClr val="3B80B6"/>
      </a:hlink>
      <a:folHlink>
        <a:srgbClr val="1A4D83"/>
      </a:folHlink>
    </a:clrScheme>
    <a:fontScheme name="COMSOL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15442784-ABB1-324E-B08C-81406058CECA}" vid="{A17E31C8-A74B-E54B-9D1C-BF65E6B8E94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comsol_presentation_16_9</Template>
  <TotalTime>2327</TotalTime>
  <Words>963</Words>
  <Application>Microsoft Office PowerPoint</Application>
  <PresentationFormat>Affichage à l'écran (16:9)</PresentationFormat>
  <Paragraphs>83</Paragraphs>
  <Slides>11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Lato Light</vt:lpstr>
      <vt:lpstr>Calibri</vt:lpstr>
      <vt:lpstr>Cambria Math</vt:lpstr>
      <vt:lpstr>Arial</vt:lpstr>
      <vt:lpstr>Lato</vt:lpstr>
      <vt:lpstr>Wingdings</vt:lpstr>
      <vt:lpstr>2_comsol-slide-template-NEW</vt:lpstr>
      <vt:lpstr>comsol-slide-template-NEW</vt:lpstr>
      <vt:lpstr>Modeling of Stefan Flow due to Evaporation from a Water Surface</vt:lpstr>
      <vt:lpstr>Background</vt:lpstr>
      <vt:lpstr>Motivation</vt:lpstr>
      <vt:lpstr>Model Definition</vt:lpstr>
      <vt:lpstr>Implementation</vt:lpstr>
      <vt:lpstr>Implementation</vt:lpstr>
      <vt:lpstr>Results</vt:lpstr>
      <vt:lpstr>Results</vt:lpstr>
      <vt:lpstr>Results</vt:lpstr>
      <vt:lpstr>Results</vt:lpstr>
      <vt:lpstr>Concluding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COMSOL</dc:creator>
  <cp:lastModifiedBy>Nicolas Huc</cp:lastModifiedBy>
  <cp:revision>120</cp:revision>
  <cp:lastPrinted>2021-10-20T06:54:07Z</cp:lastPrinted>
  <dcterms:created xsi:type="dcterms:W3CDTF">2006-08-16T00:00:00Z</dcterms:created>
  <dcterms:modified xsi:type="dcterms:W3CDTF">2021-12-03T15:55:10Z</dcterms:modified>
</cp:coreProperties>
</file>